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1"/>
  </p:sldMasterIdLst>
  <p:notesMasterIdLst>
    <p:notesMasterId r:id="rId67"/>
  </p:notesMasterIdLst>
  <p:sldIdLst>
    <p:sldId id="256" r:id="rId2"/>
    <p:sldId id="289" r:id="rId3"/>
    <p:sldId id="290" r:id="rId4"/>
    <p:sldId id="291" r:id="rId5"/>
    <p:sldId id="309" r:id="rId6"/>
    <p:sldId id="296" r:id="rId7"/>
    <p:sldId id="307" r:id="rId8"/>
    <p:sldId id="292" r:id="rId9"/>
    <p:sldId id="304" r:id="rId10"/>
    <p:sldId id="293" r:id="rId11"/>
    <p:sldId id="319" r:id="rId12"/>
    <p:sldId id="300" r:id="rId13"/>
    <p:sldId id="306" r:id="rId14"/>
    <p:sldId id="294" r:id="rId15"/>
    <p:sldId id="295" r:id="rId16"/>
    <p:sldId id="310" r:id="rId17"/>
    <p:sldId id="331" r:id="rId18"/>
    <p:sldId id="333" r:id="rId19"/>
    <p:sldId id="334" r:id="rId20"/>
    <p:sldId id="335" r:id="rId21"/>
    <p:sldId id="336" r:id="rId22"/>
    <p:sldId id="305" r:id="rId23"/>
    <p:sldId id="337" r:id="rId24"/>
    <p:sldId id="338" r:id="rId25"/>
    <p:sldId id="353" r:id="rId26"/>
    <p:sldId id="339" r:id="rId27"/>
    <p:sldId id="327" r:id="rId28"/>
    <p:sldId id="316" r:id="rId29"/>
    <p:sldId id="308" r:id="rId30"/>
    <p:sldId id="311" r:id="rId31"/>
    <p:sldId id="320" r:id="rId32"/>
    <p:sldId id="312" r:id="rId33"/>
    <p:sldId id="313" r:id="rId34"/>
    <p:sldId id="314" r:id="rId35"/>
    <p:sldId id="317" r:id="rId36"/>
    <p:sldId id="318" r:id="rId37"/>
    <p:sldId id="340" r:id="rId38"/>
    <p:sldId id="322" r:id="rId39"/>
    <p:sldId id="321" r:id="rId40"/>
    <p:sldId id="324" r:id="rId41"/>
    <p:sldId id="326" r:id="rId42"/>
    <p:sldId id="350" r:id="rId43"/>
    <p:sldId id="323" r:id="rId44"/>
    <p:sldId id="352" r:id="rId45"/>
    <p:sldId id="341" r:id="rId46"/>
    <p:sldId id="355" r:id="rId47"/>
    <p:sldId id="351" r:id="rId48"/>
    <p:sldId id="330" r:id="rId49"/>
    <p:sldId id="342" r:id="rId50"/>
    <p:sldId id="344" r:id="rId51"/>
    <p:sldId id="347" r:id="rId52"/>
    <p:sldId id="345" r:id="rId53"/>
    <p:sldId id="354" r:id="rId54"/>
    <p:sldId id="346" r:id="rId55"/>
    <p:sldId id="348" r:id="rId56"/>
    <p:sldId id="360" r:id="rId57"/>
    <p:sldId id="349" r:id="rId58"/>
    <p:sldId id="362" r:id="rId59"/>
    <p:sldId id="343" r:id="rId60"/>
    <p:sldId id="356" r:id="rId61"/>
    <p:sldId id="357" r:id="rId62"/>
    <p:sldId id="358" r:id="rId63"/>
    <p:sldId id="361" r:id="rId64"/>
    <p:sldId id="359" r:id="rId65"/>
    <p:sldId id="363"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82" d="100"/>
          <a:sy n="82" d="100"/>
        </p:scale>
        <p:origin x="150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166612-068C-4568-8EEF-B2DBD4126629}" type="datetimeFigureOut">
              <a:rPr lang="en-US" smtClean="0"/>
              <a:pPr/>
              <a:t>10/31/2022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1C851-23FA-4DC7-8D85-8F95A802B909}" type="slidenum">
              <a:rPr lang="en-IN" smtClean="0"/>
              <a:pPr/>
              <a:t>‹#›</a:t>
            </a:fld>
            <a:endParaRPr lang="en-IN"/>
          </a:p>
        </p:txBody>
      </p:sp>
    </p:spTree>
    <p:extLst>
      <p:ext uri="{BB962C8B-B14F-4D97-AF65-F5344CB8AC3E}">
        <p14:creationId xmlns:p14="http://schemas.microsoft.com/office/powerpoint/2010/main" val="243315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10/31/2022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429000"/>
            <a:ext cx="6629400" cy="3200400"/>
          </a:xfrm>
        </p:spPr>
        <p:txBody>
          <a:bodyPr>
            <a:normAutofit fontScale="92500" lnSpcReduction="10000"/>
          </a:bodyPr>
          <a:lstStyle/>
          <a:p>
            <a:r>
              <a:rPr lang="en-US" sz="3800" b="1" dirty="0"/>
              <a:t>ARTIFICIAL NEURAL NETWORKS</a:t>
            </a:r>
          </a:p>
          <a:p>
            <a:r>
              <a:rPr lang="en-US" sz="3200" b="1" dirty="0"/>
              <a:t>UNIT - V</a:t>
            </a:r>
          </a:p>
          <a:p>
            <a:endParaRPr lang="en-US" sz="3800" b="1" dirty="0"/>
          </a:p>
          <a:p>
            <a:pPr algn="r"/>
            <a:r>
              <a:rPr lang="en-IN" sz="3000" b="1" dirty="0">
                <a:solidFill>
                  <a:srgbClr val="FF0000"/>
                </a:solidFill>
              </a:rPr>
              <a:t>Department: AIML-B,C</a:t>
            </a:r>
          </a:p>
          <a:p>
            <a:pPr algn="r"/>
            <a:r>
              <a:rPr lang="en-IN" sz="3000" b="1" dirty="0">
                <a:solidFill>
                  <a:srgbClr val="FF0000"/>
                </a:solidFill>
              </a:rPr>
              <a:t>Staff Name: </a:t>
            </a:r>
            <a:r>
              <a:rPr lang="en-IN" sz="3000" b="1" dirty="0" err="1">
                <a:solidFill>
                  <a:srgbClr val="FF0000"/>
                </a:solidFill>
              </a:rPr>
              <a:t>L.Sasikala</a:t>
            </a:r>
            <a:endParaRPr lang="en-IN" sz="3000" b="1" dirty="0">
              <a:solidFill>
                <a:srgbClr val="FF0000"/>
              </a:solidFill>
            </a:endParaRPr>
          </a:p>
        </p:txBody>
      </p:sp>
      <p:sp>
        <p:nvSpPr>
          <p:cNvPr id="2" name="Title 1"/>
          <p:cNvSpPr>
            <a:spLocks noGrp="1"/>
          </p:cNvSpPr>
          <p:nvPr>
            <p:ph type="ctrTitle"/>
          </p:nvPr>
        </p:nvSpPr>
        <p:spPr/>
        <p:txBody>
          <a:bodyPr>
            <a:noAutofit/>
          </a:bodyPr>
          <a:lstStyle/>
          <a:p>
            <a:r>
              <a:rPr lang="en-IN" sz="4400" dirty="0"/>
              <a:t>SRM INSTITUTE OF SCIENCE AND TECHNOLOGY, CHENNAI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6EDAE4-A3E4-4144-BD1C-906AE8360B2D}"/>
              </a:ext>
            </a:extLst>
          </p:cNvPr>
          <p:cNvPicPr>
            <a:picLocks noGrp="1" noChangeAspect="1"/>
          </p:cNvPicPr>
          <p:nvPr>
            <p:ph sz="quarter" idx="1"/>
          </p:nvPr>
        </p:nvPicPr>
        <p:blipFill>
          <a:blip r:embed="rId2"/>
          <a:stretch>
            <a:fillRect/>
          </a:stretch>
        </p:blipFill>
        <p:spPr>
          <a:xfrm>
            <a:off x="444380" y="478304"/>
            <a:ext cx="4597642" cy="5615641"/>
          </a:xfrm>
        </p:spPr>
      </p:pic>
      <p:pic>
        <p:nvPicPr>
          <p:cNvPr id="4098" name="Picture 2" descr="8: A three-dimensional uniform staggered grid with 5×6×7 cells, each... |  Download Scientific Diagram">
            <a:extLst>
              <a:ext uri="{FF2B5EF4-FFF2-40B4-BE49-F238E27FC236}">
                <a16:creationId xmlns:a16="http://schemas.microsoft.com/office/drawing/2014/main" id="{4BB54F68-30CE-440E-9C8E-8E3557ADC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162" y="1143000"/>
            <a:ext cx="317671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585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pplication of self-organizing map and fuzzy c-mean techniques for  rockburst clustering in deep underground projects | SpringerLink">
            <a:extLst>
              <a:ext uri="{FF2B5EF4-FFF2-40B4-BE49-F238E27FC236}">
                <a16:creationId xmlns:a16="http://schemas.microsoft.com/office/drawing/2014/main" id="{C7A8153D-8126-4086-A7C8-86311D24602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96100" y="838200"/>
            <a:ext cx="74097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8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0F9A7-3142-410A-9D1F-B0A46E4B2397}"/>
              </a:ext>
            </a:extLst>
          </p:cNvPr>
          <p:cNvSpPr>
            <a:spLocks noGrp="1"/>
          </p:cNvSpPr>
          <p:nvPr>
            <p:ph sz="quarter" idx="1"/>
          </p:nvPr>
        </p:nvSpPr>
        <p:spPr>
          <a:xfrm>
            <a:off x="381000" y="228600"/>
            <a:ext cx="8458200" cy="6324600"/>
          </a:xfrm>
        </p:spPr>
        <p:txBody>
          <a:bodyPr>
            <a:normAutofit fontScale="92500" lnSpcReduction="10000"/>
          </a:bodyPr>
          <a:lstStyle/>
          <a:p>
            <a:pPr algn="just">
              <a:lnSpc>
                <a:spcPct val="150000"/>
              </a:lnSpc>
            </a:pPr>
            <a:r>
              <a:rPr lang="en-US" sz="2200" b="0" i="0" dirty="0">
                <a:effectLst/>
                <a:latin typeface="Calibri" panose="020F0502020204030204" pitchFamily="34" charset="0"/>
                <a:cs typeface="Calibri" panose="020F0502020204030204" pitchFamily="34" charset="0"/>
              </a:rPr>
              <a:t>Self-organizing maps, unlike supervised ANN, comprises of input and output neurons with no hidden layers and are developed in such a way that only one of the output neurons can be activated.</a:t>
            </a:r>
          </a:p>
          <a:p>
            <a:pPr algn="just">
              <a:lnSpc>
                <a:spcPct val="150000"/>
              </a:lnSpc>
            </a:pPr>
            <a:r>
              <a:rPr lang="en-US" sz="2200" b="0" i="0" dirty="0">
                <a:effectLst/>
                <a:latin typeface="Calibri" panose="020F0502020204030204" pitchFamily="34" charset="0"/>
                <a:cs typeface="Calibri" panose="020F0502020204030204" pitchFamily="34" charset="0"/>
              </a:rPr>
              <a:t>It concludes competitive learning, a procedure where all the output neurons compete with each other. </a:t>
            </a:r>
          </a:p>
          <a:p>
            <a:pPr algn="just">
              <a:lnSpc>
                <a:spcPct val="150000"/>
              </a:lnSpc>
            </a:pPr>
            <a:r>
              <a:rPr lang="en-US" sz="2200" b="0" i="0" dirty="0">
                <a:effectLst/>
                <a:latin typeface="Calibri" panose="020F0502020204030204" pitchFamily="34" charset="0"/>
                <a:cs typeface="Calibri" panose="020F0502020204030204" pitchFamily="34" charset="0"/>
              </a:rPr>
              <a:t>The winner of such competition is fired and referred to as the winning neuron</a:t>
            </a:r>
            <a:r>
              <a:rPr lang="en-US" sz="2200" dirty="0">
                <a:latin typeface="Calibri" panose="020F0502020204030204" pitchFamily="34" charset="0"/>
                <a:cs typeface="Calibri" panose="020F0502020204030204" pitchFamily="34" charset="0"/>
              </a:rPr>
              <a:t>, BMU</a:t>
            </a:r>
            <a:r>
              <a:rPr lang="en-IN" sz="2200" b="0" i="0" dirty="0">
                <a:effectLst/>
                <a:latin typeface="Calibri" panose="020F0502020204030204" pitchFamily="34" charset="0"/>
                <a:cs typeface="Calibri" panose="020F0502020204030204" pitchFamily="34" charset="0"/>
              </a:rPr>
              <a:t>.</a:t>
            </a:r>
          </a:p>
          <a:p>
            <a:pPr marL="0" indent="0" algn="just">
              <a:lnSpc>
                <a:spcPct val="150000"/>
              </a:lnSpc>
              <a:buNone/>
            </a:pPr>
            <a:r>
              <a:rPr lang="en-US" sz="2200" b="1" i="0" dirty="0">
                <a:effectLst/>
                <a:latin typeface="Calibri" panose="020F0502020204030204" pitchFamily="34" charset="0"/>
                <a:cs typeface="Calibri" panose="020F0502020204030204" pitchFamily="34" charset="0"/>
              </a:rPr>
              <a:t>Best Matching Unit</a:t>
            </a:r>
            <a:r>
              <a:rPr lang="en-US" sz="2200" b="0" i="0" dirty="0">
                <a:effectLst/>
                <a:latin typeface="Calibri" panose="020F0502020204030204" pitchFamily="34" charset="0"/>
                <a:cs typeface="Calibri" panose="020F0502020204030204" pitchFamily="34" charset="0"/>
              </a:rPr>
              <a:t> </a:t>
            </a:r>
          </a:p>
          <a:p>
            <a:pPr lvl="1" algn="just">
              <a:lnSpc>
                <a:spcPct val="150000"/>
              </a:lnSpc>
            </a:pPr>
            <a:r>
              <a:rPr lang="en-US" sz="2200" b="0" i="0" dirty="0">
                <a:effectLst/>
                <a:latin typeface="Calibri" panose="020F0502020204030204" pitchFamily="34" charset="0"/>
                <a:cs typeface="Calibri" panose="020F0502020204030204" pitchFamily="34" charset="0"/>
              </a:rPr>
              <a:t>Is a technique which calculates the distance from each weight to the sample vector, by running through all weight vectors. </a:t>
            </a:r>
          </a:p>
          <a:p>
            <a:pPr lvl="1" algn="just">
              <a:lnSpc>
                <a:spcPct val="150000"/>
              </a:lnSpc>
            </a:pPr>
            <a:r>
              <a:rPr lang="en-US" sz="2200" b="0" i="0" dirty="0">
                <a:effectLst/>
                <a:latin typeface="Calibri" panose="020F0502020204030204" pitchFamily="34" charset="0"/>
                <a:cs typeface="Calibri" panose="020F0502020204030204" pitchFamily="34" charset="0"/>
              </a:rPr>
              <a:t>The weight with the shortest distance is the winner. </a:t>
            </a:r>
          </a:p>
          <a:p>
            <a:pPr lvl="1" algn="just">
              <a:lnSpc>
                <a:spcPct val="150000"/>
              </a:lnSpc>
            </a:pPr>
            <a:r>
              <a:rPr lang="en-US" sz="2200" b="0" i="0" dirty="0">
                <a:effectLst/>
                <a:latin typeface="Calibri" panose="020F0502020204030204" pitchFamily="34" charset="0"/>
                <a:cs typeface="Calibri" panose="020F0502020204030204" pitchFamily="34" charset="0"/>
              </a:rPr>
              <a:t>There are numerous ways to determine the distance, however, the most commonly used method is the Euclidean distance.</a:t>
            </a:r>
          </a:p>
          <a:p>
            <a:endParaRPr lang="en-IN" dirty="0"/>
          </a:p>
        </p:txBody>
      </p:sp>
    </p:spTree>
    <p:extLst>
      <p:ext uri="{BB962C8B-B14F-4D97-AF65-F5344CB8AC3E}">
        <p14:creationId xmlns:p14="http://schemas.microsoft.com/office/powerpoint/2010/main" val="3519352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B8169-293D-40C0-BBDD-3039D5BC62FD}"/>
              </a:ext>
            </a:extLst>
          </p:cNvPr>
          <p:cNvSpPr>
            <a:spLocks noGrp="1"/>
          </p:cNvSpPr>
          <p:nvPr>
            <p:ph sz="quarter" idx="1"/>
          </p:nvPr>
        </p:nvSpPr>
        <p:spPr>
          <a:xfrm>
            <a:off x="221974" y="238602"/>
            <a:ext cx="8945217" cy="6891337"/>
          </a:xfrm>
        </p:spPr>
        <p:txBody>
          <a:bodyPr>
            <a:normAutofit/>
          </a:bodyPr>
          <a:lstStyle/>
          <a:p>
            <a:pPr marL="0" indent="0" algn="l">
              <a:buNone/>
            </a:pPr>
            <a:r>
              <a:rPr lang="en-US" sz="2200" b="1" i="0" dirty="0">
                <a:effectLst/>
                <a:latin typeface="Calibri" panose="020F0502020204030204" pitchFamily="34" charset="0"/>
                <a:cs typeface="Calibri" panose="020F0502020204030204" pitchFamily="34" charset="0"/>
              </a:rPr>
              <a:t>Architecture:</a:t>
            </a:r>
          </a:p>
          <a:p>
            <a:pPr algn="just"/>
            <a:r>
              <a:rPr lang="en-US" sz="2200" b="0" i="0" dirty="0">
                <a:solidFill>
                  <a:srgbClr val="000000"/>
                </a:solidFill>
                <a:effectLst/>
                <a:latin typeface="Calibri" panose="020F0502020204030204" pitchFamily="34" charset="0"/>
                <a:cs typeface="Calibri" panose="020F0502020204030204" pitchFamily="34" charset="0"/>
              </a:rPr>
              <a:t>The architecture of KSOM is similar to that of the competitive network. </a:t>
            </a:r>
          </a:p>
          <a:p>
            <a:pPr algn="just"/>
            <a:r>
              <a:rPr lang="en-US" sz="2200" b="0" i="0" dirty="0">
                <a:solidFill>
                  <a:srgbClr val="000000"/>
                </a:solidFill>
                <a:effectLst/>
                <a:latin typeface="Calibri" panose="020F0502020204030204" pitchFamily="34" charset="0"/>
                <a:cs typeface="Calibri" panose="020F0502020204030204" pitchFamily="34" charset="0"/>
              </a:rPr>
              <a:t>The training can take place over the extended region of the network.</a:t>
            </a:r>
          </a:p>
          <a:p>
            <a:endParaRPr lang="en-IN" dirty="0"/>
          </a:p>
        </p:txBody>
      </p:sp>
      <p:pic>
        <p:nvPicPr>
          <p:cNvPr id="3074" name="Picture 2" descr="KSOM">
            <a:extLst>
              <a:ext uri="{FF2B5EF4-FFF2-40B4-BE49-F238E27FC236}">
                <a16:creationId xmlns:a16="http://schemas.microsoft.com/office/drawing/2014/main" id="{E6FD8D81-1D91-4637-8BE8-7A034159A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0"/>
            <a:ext cx="520040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48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B3ED2-3FB2-4BA1-AACE-FA2BEA245771}"/>
              </a:ext>
            </a:extLst>
          </p:cNvPr>
          <p:cNvSpPr>
            <a:spLocks noGrp="1"/>
          </p:cNvSpPr>
          <p:nvPr>
            <p:ph sz="quarter" idx="1"/>
          </p:nvPr>
        </p:nvSpPr>
        <p:spPr>
          <a:xfrm>
            <a:off x="304800" y="304800"/>
            <a:ext cx="8610600" cy="6248400"/>
          </a:xfrm>
        </p:spPr>
        <p:txBody>
          <a:bodyPr/>
          <a:lstStyle/>
          <a:p>
            <a:pPr marL="0" indent="0" algn="just">
              <a:buNone/>
            </a:pPr>
            <a:r>
              <a:rPr lang="en-US" sz="2200" b="1" dirty="0">
                <a:effectLst/>
                <a:latin typeface="Calibri" panose="020F0502020204030204" pitchFamily="34" charset="0"/>
                <a:cs typeface="Calibri" panose="020F0502020204030204" pitchFamily="34" charset="0"/>
              </a:rPr>
              <a:t>Unsupervised ANNs Algorithms and Techniques:</a:t>
            </a:r>
          </a:p>
          <a:p>
            <a:pPr algn="just"/>
            <a:r>
              <a:rPr lang="en-US" sz="2200" b="0" dirty="0">
                <a:solidFill>
                  <a:srgbClr val="333333"/>
                </a:solidFill>
                <a:effectLst/>
                <a:latin typeface="Calibri" panose="020F0502020204030204" pitchFamily="34" charset="0"/>
                <a:cs typeface="Calibri" panose="020F0502020204030204" pitchFamily="34" charset="0"/>
              </a:rPr>
              <a:t>Techniques and algorithms which are used in unsupervised ANNs involve self-organizing maps, restricted Boltzmann machines, autoencoders, etc.</a:t>
            </a:r>
          </a:p>
          <a:p>
            <a:pPr marL="0" marR="974725" indent="0" algn="just">
              <a:lnSpc>
                <a:spcPct val="106000"/>
              </a:lnSpc>
              <a:spcBef>
                <a:spcPts val="960"/>
              </a:spcBef>
              <a:spcAft>
                <a:spcPts val="0"/>
              </a:spcAft>
              <a:buNone/>
            </a:pPr>
            <a:endParaRPr lang="en-US" sz="2200" b="1" spc="-5" dirty="0">
              <a:effectLst/>
              <a:latin typeface="Calibri" panose="020F0502020204030204" pitchFamily="34" charset="0"/>
              <a:ea typeface="Georgia" panose="02040502050405020303" pitchFamily="18" charset="0"/>
              <a:cs typeface="Calibri" panose="020F0502020204030204" pitchFamily="34" charset="0"/>
            </a:endParaRPr>
          </a:p>
          <a:p>
            <a:pPr marL="0" marR="974725" indent="0" algn="just">
              <a:lnSpc>
                <a:spcPct val="106000"/>
              </a:lnSpc>
              <a:spcBef>
                <a:spcPts val="960"/>
              </a:spcBef>
              <a:spcAft>
                <a:spcPts val="0"/>
              </a:spcAft>
              <a:buNone/>
            </a:pPr>
            <a:r>
              <a:rPr lang="en-US" sz="2200" b="1" spc="-5" dirty="0">
                <a:effectLst/>
                <a:latin typeface="Calibri" panose="020F0502020204030204" pitchFamily="34" charset="0"/>
                <a:ea typeface="Georgia" panose="02040502050405020303" pitchFamily="18" charset="0"/>
                <a:cs typeface="Calibri" panose="020F0502020204030204" pitchFamily="34" charset="0"/>
              </a:rPr>
              <a:t>SOM neuron:</a:t>
            </a:r>
          </a:p>
          <a:p>
            <a:pPr marR="974725" algn="just">
              <a:lnSpc>
                <a:spcPct val="106000"/>
              </a:lnSpc>
              <a:spcBef>
                <a:spcPts val="960"/>
              </a:spcBef>
            </a:pPr>
            <a:r>
              <a:rPr lang="en-US" sz="2200" dirty="0">
                <a:effectLst/>
                <a:latin typeface="Calibri" panose="020F0502020204030204" pitchFamily="34" charset="0"/>
                <a:ea typeface="Georgia" panose="02040502050405020303" pitchFamily="18" charset="0"/>
                <a:cs typeface="Calibri" panose="020F0502020204030204" pitchFamily="34" charset="0"/>
              </a:rPr>
              <a:t>Similar</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RBF</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SOM</a:t>
            </a:r>
            <a:r>
              <a:rPr lang="en-US" sz="2200" b="1" spc="-27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neuron</a:t>
            </a:r>
            <a:r>
              <a:rPr lang="en-US" sz="2200" b="1"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does</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not</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occupy</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fixed</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position</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k</a:t>
            </a:r>
            <a:r>
              <a:rPr lang="en-US" sz="2200" spc="2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center</a:t>
            </a:r>
            <a:r>
              <a:rPr lang="en-US" sz="2200" b="1" spc="-1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1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1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a:t>
            </a:r>
          </a:p>
          <a:p>
            <a:pPr marL="0" indent="0">
              <a:buNone/>
            </a:pPr>
            <a:endParaRPr lang="en-US" sz="2200" b="1" dirty="0">
              <a:effectLst/>
              <a:latin typeface="Calibri" panose="020F0502020204030204" pitchFamily="34" charset="0"/>
              <a:ea typeface="Georgia" panose="02040502050405020303" pitchFamily="18" charset="0"/>
              <a:cs typeface="Calibri" panose="020F0502020204030204" pitchFamily="34" charset="0"/>
            </a:endParaRPr>
          </a:p>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Self-organizing map:</a:t>
            </a:r>
          </a:p>
          <a:p>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self-organizing</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map</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set</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SOM neurons.</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If</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vector</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entered,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ex</a:t>
            </a:r>
            <a:r>
              <a:rPr lang="en-US" sz="2200" spc="-5" dirty="0">
                <a:effectLst/>
                <a:latin typeface="Calibri" panose="020F0502020204030204" pitchFamily="34" charset="0"/>
                <a:ea typeface="Georgia" panose="02040502050405020303" pitchFamily="18" charset="0"/>
                <a:cs typeface="Calibri" panose="020F0502020204030204" pitchFamily="34" charset="0"/>
              </a:rPr>
              <a:t>actly</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that</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neuron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k</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K</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is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activated</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 is</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closest</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pattern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 </a:t>
            </a:r>
          </a:p>
          <a:p>
            <a:r>
              <a:rPr lang="en-US" sz="2200" dirty="0">
                <a:effectLst/>
                <a:latin typeface="Calibri" panose="020F0502020204030204" pitchFamily="34" charset="0"/>
                <a:ea typeface="Georgia" panose="02040502050405020303" pitchFamily="18" charset="0"/>
                <a:cs typeface="Calibri" panose="020F0502020204030204" pitchFamily="34" charset="0"/>
              </a:rPr>
              <a:t>The dimension of the input space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referred</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p>
          <a:p>
            <a:endParaRPr lang="en-IN" dirty="0"/>
          </a:p>
        </p:txBody>
      </p:sp>
    </p:spTree>
    <p:extLst>
      <p:ext uri="{BB962C8B-B14F-4D97-AF65-F5344CB8AC3E}">
        <p14:creationId xmlns:p14="http://schemas.microsoft.com/office/powerpoint/2010/main" val="197379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B3ED2-3FB2-4BA1-AACE-FA2BEA245771}"/>
              </a:ext>
            </a:extLst>
          </p:cNvPr>
          <p:cNvSpPr>
            <a:spLocks noGrp="1"/>
          </p:cNvSpPr>
          <p:nvPr>
            <p:ph sz="quarter" idx="1"/>
          </p:nvPr>
        </p:nvSpPr>
        <p:spPr>
          <a:xfrm>
            <a:off x="380999" y="152400"/>
            <a:ext cx="8534399" cy="7348537"/>
          </a:xfrm>
        </p:spPr>
        <p:txBody>
          <a:bodyPr/>
          <a:lstStyle/>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Topology:</a:t>
            </a:r>
            <a:endParaRPr lang="en-US" sz="2200" b="1" spc="5"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The neurons are interconnected by neighborhood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relationships.</a:t>
            </a:r>
          </a:p>
          <a:p>
            <a:r>
              <a:rPr lang="en-US" sz="2200" spc="-5" dirty="0">
                <a:effectLst/>
                <a:latin typeface="Calibri" panose="020F0502020204030204" pitchFamily="34" charset="0"/>
                <a:ea typeface="Georgia" panose="02040502050405020303" pitchFamily="18" charset="0"/>
                <a:cs typeface="Calibri" panose="020F0502020204030204" pitchFamily="34" charset="0"/>
              </a:rPr>
              <a:t>These </a:t>
            </a:r>
            <a:r>
              <a:rPr lang="en-US" sz="2200" dirty="0">
                <a:effectLst/>
                <a:latin typeface="Calibri" panose="020F0502020204030204" pitchFamily="34" charset="0"/>
                <a:ea typeface="Georgia" panose="02040502050405020303" pitchFamily="18" charset="0"/>
                <a:cs typeface="Calibri" panose="020F0502020204030204" pitchFamily="34" charset="0"/>
              </a:rPr>
              <a:t>neighborhood relationships are called </a:t>
            </a:r>
            <a:r>
              <a:rPr lang="en-US" sz="2200" b="1" dirty="0">
                <a:effectLst/>
                <a:latin typeface="Calibri" panose="020F0502020204030204" pitchFamily="34" charset="0"/>
                <a:ea typeface="Georgia" panose="02040502050405020303" pitchFamily="18" charset="0"/>
                <a:cs typeface="Calibri" panose="020F0502020204030204" pitchFamily="34" charset="0"/>
              </a:rPr>
              <a:t>topology</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 training of a SOM is highly influenced by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It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defined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topology</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function</a:t>
            </a:r>
            <a:r>
              <a:rPr lang="en-US" sz="2200" b="1" spc="5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h(</a:t>
            </a:r>
            <a:r>
              <a:rPr lang="en-US" sz="2200" b="1" dirty="0" err="1">
                <a:effectLst/>
                <a:latin typeface="Calibri" panose="020F0502020204030204" pitchFamily="34" charset="0"/>
                <a:ea typeface="Georgia" panose="02040502050405020303" pitchFamily="18" charset="0"/>
                <a:cs typeface="Calibri" panose="020F0502020204030204" pitchFamily="34" charset="0"/>
              </a:rPr>
              <a:t>i</a:t>
            </a:r>
            <a:r>
              <a:rPr lang="en-US" sz="2200" b="1" dirty="0">
                <a:effectLst/>
                <a:latin typeface="Calibri" panose="020F0502020204030204" pitchFamily="34" charset="0"/>
                <a:ea typeface="Georgia" panose="02040502050405020303" pitchFamily="18" charset="0"/>
                <a:cs typeface="Calibri" panose="020F0502020204030204" pitchFamily="34" charset="0"/>
              </a:rPr>
              <a:t>,</a:t>
            </a:r>
            <a:r>
              <a:rPr lang="en-US" sz="2200" b="1" spc="-7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k,</a:t>
            </a:r>
            <a:r>
              <a:rPr lang="en-US" sz="2200" b="1" spc="-6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a:t>
            </a:r>
            <a:r>
              <a:rPr lang="en-US" sz="2200" b="1"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where</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i</a:t>
            </a:r>
            <a:r>
              <a:rPr lang="en-US" sz="2200" spc="2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winner neuron,</a:t>
            </a:r>
            <a:r>
              <a:rPr lang="en-US" sz="2200" spc="1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1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a:t>
            </a:r>
            <a:r>
              <a:rPr lang="en-US" sz="2200" spc="1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adapted and</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time step.</a:t>
            </a:r>
            <a:r>
              <a:rPr lang="en-US" sz="2200" spc="190"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dimension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 is</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referred</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sz="2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2050" name="Picture 2" descr="Modeling Self Organising Maps in R | en.proft.me">
            <a:extLst>
              <a:ext uri="{FF2B5EF4-FFF2-40B4-BE49-F238E27FC236}">
                <a16:creationId xmlns:a16="http://schemas.microsoft.com/office/drawing/2014/main" id="{9010836F-646C-454A-96BA-6D384483D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29000"/>
            <a:ext cx="530986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9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EABECB-50AF-4AE6-B88F-E4F3427B641E}"/>
              </a:ext>
            </a:extLst>
          </p:cNvPr>
          <p:cNvSpPr>
            <a:spLocks noGrp="1"/>
          </p:cNvSpPr>
          <p:nvPr>
            <p:ph sz="quarter" idx="1"/>
          </p:nvPr>
        </p:nvSpPr>
        <p:spPr>
          <a:xfrm>
            <a:off x="304800" y="381000"/>
            <a:ext cx="8610600" cy="6248400"/>
          </a:xfrm>
        </p:spPr>
        <p:txBody>
          <a:bodyPr>
            <a:normAutofit/>
          </a:bodyPr>
          <a:lstStyle/>
          <a:p>
            <a:pPr marL="0" indent="0">
              <a:buNone/>
            </a:pPr>
            <a:r>
              <a:rPr lang="en-US" sz="2200" b="1" spc="-5" dirty="0">
                <a:effectLst/>
                <a:latin typeface="Calibri" panose="020F0502020204030204" pitchFamily="34" charset="0"/>
                <a:ea typeface="Arial" panose="020B0604020202020204" pitchFamily="34" charset="0"/>
                <a:cs typeface="Calibri" panose="020F0502020204030204" pitchFamily="34" charset="0"/>
              </a:rPr>
              <a:t>Functionality and output interpretation:</a:t>
            </a:r>
          </a:p>
          <a:p>
            <a:r>
              <a:rPr lang="en-US" sz="2200" b="1" spc="-5" dirty="0">
                <a:effectLst/>
                <a:latin typeface="Calibri" panose="020F0502020204030204" pitchFamily="34" charset="0"/>
                <a:ea typeface="Arial" panose="020B0604020202020204" pitchFamily="34" charset="0"/>
                <a:cs typeface="Calibri" panose="020F0502020204030204" pitchFamily="34" charset="0"/>
              </a:rPr>
              <a:t>SOMs</a:t>
            </a:r>
            <a:r>
              <a:rPr lang="en-US" sz="2200" b="1" spc="-40" dirty="0">
                <a:effectLst/>
                <a:latin typeface="Calibri" panose="020F0502020204030204" pitchFamily="34" charset="0"/>
                <a:ea typeface="Arial" panose="020B0604020202020204" pitchFamily="34" charset="0"/>
                <a:cs typeface="Calibri" panose="020F0502020204030204" pitchFamily="34" charset="0"/>
              </a:rPr>
              <a:t> </a:t>
            </a:r>
            <a:r>
              <a:rPr lang="en-US" sz="2200" b="1" spc="-5" dirty="0">
                <a:effectLst/>
                <a:latin typeface="Calibri" panose="020F0502020204030204" pitchFamily="34" charset="0"/>
                <a:ea typeface="Arial" panose="020B0604020202020204" pitchFamily="34" charset="0"/>
                <a:cs typeface="Calibri" panose="020F0502020204030204" pitchFamily="34" charset="0"/>
              </a:rPr>
              <a:t>always</a:t>
            </a:r>
            <a:r>
              <a:rPr lang="en-US" sz="2200" b="1" spc="-35" dirty="0">
                <a:effectLst/>
                <a:latin typeface="Calibri" panose="020F0502020204030204" pitchFamily="34" charset="0"/>
                <a:ea typeface="Arial" panose="020B0604020202020204" pitchFamily="34" charset="0"/>
                <a:cs typeface="Calibri" panose="020F0502020204030204" pitchFamily="34" charset="0"/>
              </a:rPr>
              <a:t> </a:t>
            </a:r>
            <a:r>
              <a:rPr lang="en-US" sz="2200" b="1" spc="-5" dirty="0">
                <a:effectLst/>
                <a:latin typeface="Calibri" panose="020F0502020204030204" pitchFamily="34" charset="0"/>
                <a:ea typeface="Arial" panose="020B0604020202020204" pitchFamily="34" charset="0"/>
                <a:cs typeface="Calibri" panose="020F0502020204030204" pitchFamily="34" charset="0"/>
              </a:rPr>
              <a:t>activate</a:t>
            </a:r>
            <a:r>
              <a:rPr lang="en-US" sz="2200" b="1" spc="-37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the</a:t>
            </a:r>
            <a:r>
              <a:rPr lang="en-US" sz="2200" b="1" spc="9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neuron</a:t>
            </a:r>
            <a:r>
              <a:rPr lang="en-US" sz="2200" b="1" spc="9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with</a:t>
            </a:r>
            <a:r>
              <a:rPr lang="en-US" sz="2200" b="1" spc="9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the</a:t>
            </a:r>
            <a:r>
              <a:rPr lang="en-US" sz="2200" b="1" spc="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least</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distance</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to</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an</a:t>
            </a:r>
            <a:r>
              <a:rPr lang="en-US" sz="2200" b="1" spc="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input</a:t>
            </a:r>
            <a:r>
              <a:rPr lang="en-US" sz="2200" b="1" spc="13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pattern.</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SOM functionality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consists</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following</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steps:</a:t>
            </a:r>
            <a:endParaRPr lang="en-IN" sz="2200" dirty="0">
              <a:latin typeface="Calibri" panose="020F0502020204030204" pitchFamily="34" charset="0"/>
              <a:ea typeface="Georgia" panose="02040502050405020303" pitchFamily="18" charset="0"/>
              <a:cs typeface="Calibri" panose="020F0502020204030204" pitchFamily="34" charset="0"/>
            </a:endParaRPr>
          </a:p>
          <a:p>
            <a:pPr lvl="1"/>
            <a:r>
              <a:rPr lang="en-US" sz="2200" b="1" dirty="0">
                <a:effectLst/>
                <a:latin typeface="Calibri" panose="020F0502020204030204" pitchFamily="34" charset="0"/>
                <a:ea typeface="Georgia" panose="02040502050405020303" pitchFamily="18" charset="0"/>
                <a:cs typeface="Calibri" panose="020F0502020204030204" pitchFamily="34" charset="0"/>
              </a:rPr>
              <a:t>Input </a:t>
            </a:r>
            <a:r>
              <a:rPr lang="en-US" sz="2200" dirty="0">
                <a:effectLst/>
                <a:latin typeface="Calibri" panose="020F0502020204030204" pitchFamily="34" charset="0"/>
                <a:ea typeface="Georgia" panose="02040502050405020303" pitchFamily="18" charset="0"/>
                <a:cs typeface="Calibri" panose="020F0502020204030204" pitchFamily="34" charset="0"/>
              </a:rPr>
              <a:t>of an arbitrary value p of the input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a:t>
            </a:r>
            <a:r>
              <a:rPr lang="en-US" sz="2200" baseline="30000" dirty="0">
                <a:effectLst/>
                <a:latin typeface="Calibri" panose="020F0502020204030204" pitchFamily="34" charset="0"/>
                <a:ea typeface="Georgia" panose="02040502050405020303" pitchFamily="18" charset="0"/>
                <a:cs typeface="Calibri" panose="020F0502020204030204" pitchFamily="34" charset="0"/>
              </a:rPr>
              <a:t>N</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IN" sz="2200" dirty="0">
              <a:latin typeface="Calibri" panose="020F0502020204030204" pitchFamily="34" charset="0"/>
              <a:ea typeface="Georgia" panose="02040502050405020303" pitchFamily="18" charset="0"/>
              <a:cs typeface="Calibri" panose="020F0502020204030204" pitchFamily="34" charset="0"/>
            </a:endParaRPr>
          </a:p>
          <a:p>
            <a:pPr lvl="1"/>
            <a:r>
              <a:rPr lang="en-US" sz="2200" b="1" dirty="0">
                <a:effectLst/>
                <a:latin typeface="Calibri" panose="020F0502020204030204" pitchFamily="34" charset="0"/>
                <a:ea typeface="Georgia" panose="02040502050405020303" pitchFamily="18" charset="0"/>
                <a:cs typeface="Calibri" panose="020F0502020204030204" pitchFamily="34" charset="0"/>
              </a:rPr>
              <a:t>Calculation of the distance </a:t>
            </a:r>
            <a:r>
              <a:rPr lang="en-US" sz="2200" dirty="0">
                <a:effectLst/>
                <a:latin typeface="Calibri" panose="020F0502020204030204" pitchFamily="34" charset="0"/>
                <a:ea typeface="Georgia" panose="02040502050405020303" pitchFamily="18" charset="0"/>
                <a:cs typeface="Calibri" panose="020F0502020204030204" pitchFamily="34" charset="0"/>
              </a:rPr>
              <a:t>between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every neuron k</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 p</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by means of 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norm,</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i.e.</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calculation</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k</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IN" sz="2200" dirty="0">
              <a:latin typeface="Calibri" panose="020F0502020204030204" pitchFamily="34" charset="0"/>
              <a:ea typeface="Georgia" panose="02040502050405020303" pitchFamily="18" charset="0"/>
              <a:cs typeface="Calibri" panose="020F0502020204030204" pitchFamily="34" charset="0"/>
            </a:endParaRPr>
          </a:p>
          <a:p>
            <a:pPr marL="649605" marR="1191260" lvl="1">
              <a:lnSpc>
                <a:spcPct val="107000"/>
              </a:lnSpc>
              <a:spcBef>
                <a:spcPts val="720"/>
              </a:spcBef>
            </a:pPr>
            <a:r>
              <a:rPr lang="en-US" sz="2200" b="1" dirty="0">
                <a:effectLst/>
                <a:latin typeface="Calibri" panose="020F0502020204030204" pitchFamily="34" charset="0"/>
                <a:ea typeface="Georgia" panose="02040502050405020303" pitchFamily="18" charset="0"/>
                <a:cs typeface="Calibri" panose="020F0502020204030204" pitchFamily="34" charset="0"/>
              </a:rPr>
              <a:t>One neuron becomes active, </a:t>
            </a:r>
            <a:r>
              <a:rPr lang="en-US" sz="2200" dirty="0">
                <a:effectLst/>
                <a:latin typeface="Calibri" panose="020F0502020204030204" pitchFamily="34" charset="0"/>
                <a:ea typeface="Georgia" panose="02040502050405020303" pitchFamily="18" charset="0"/>
                <a:cs typeface="Calibri" panose="020F0502020204030204" pitchFamily="34" charset="0"/>
              </a:rPr>
              <a:t>namely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such</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i</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shortest calculated</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distance</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p>
          <a:p>
            <a:pPr marL="649605" marR="1191260" lvl="1">
              <a:lnSpc>
                <a:spcPct val="107000"/>
              </a:lnSpc>
              <a:spcBef>
                <a:spcPts val="720"/>
              </a:spcBef>
            </a:pPr>
            <a:r>
              <a:rPr lang="en-US" sz="2200" dirty="0">
                <a:effectLst/>
                <a:latin typeface="Calibri" panose="020F0502020204030204" pitchFamily="34" charset="0"/>
                <a:ea typeface="Georgia" panose="02040502050405020303" pitchFamily="18" charset="0"/>
                <a:cs typeface="Calibri" panose="020F0502020204030204" pitchFamily="34" charset="0"/>
              </a:rPr>
              <a:t>All</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other</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remain</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inactive.</a:t>
            </a:r>
          </a:p>
          <a:p>
            <a:pPr marL="649605" marR="1191260" lvl="1">
              <a:lnSpc>
                <a:spcPct val="107000"/>
              </a:lnSpc>
              <a:spcBef>
                <a:spcPts val="720"/>
              </a:spcBef>
            </a:pPr>
            <a:r>
              <a:rPr lang="en-US" sz="2200" dirty="0">
                <a:effectLst/>
                <a:latin typeface="Calibri" panose="020F0502020204030204" pitchFamily="34" charset="0"/>
                <a:ea typeface="Georgia" panose="02040502050405020303" pitchFamily="18" charset="0"/>
                <a:cs typeface="Calibri" panose="020F0502020204030204" pitchFamily="34" charset="0"/>
              </a:rPr>
              <a:t>This paradigm</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activity</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also</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called </a:t>
            </a:r>
            <a:r>
              <a:rPr lang="en-US" sz="2200" b="1" dirty="0">
                <a:effectLst/>
                <a:latin typeface="Calibri" panose="020F0502020204030204" pitchFamily="34" charset="0"/>
                <a:ea typeface="Georgia" panose="02040502050405020303" pitchFamily="18" charset="0"/>
                <a:cs typeface="Calibri" panose="020F0502020204030204" pitchFamily="34" charset="0"/>
              </a:rPr>
              <a:t>winner-takes-all</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scheme.</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p>
          <a:p>
            <a:pPr marL="649605" marR="1191260" lvl="1">
              <a:lnSpc>
                <a:spcPct val="107000"/>
              </a:lnSpc>
              <a:spcBef>
                <a:spcPts val="720"/>
              </a:spcBef>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 expect due to the input of a SOM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shows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becomes</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active.</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spTree>
    <p:extLst>
      <p:ext uri="{BB962C8B-B14F-4D97-AF65-F5344CB8AC3E}">
        <p14:creationId xmlns:p14="http://schemas.microsoft.com/office/powerpoint/2010/main" val="68748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D7912-E3B9-4351-9BE0-8A2D89900DFC}"/>
              </a:ext>
            </a:extLst>
          </p:cNvPr>
          <p:cNvSpPr>
            <a:spLocks noGrp="1"/>
          </p:cNvSpPr>
          <p:nvPr>
            <p:ph sz="quarter" idx="1"/>
          </p:nvPr>
        </p:nvSpPr>
        <p:spPr>
          <a:xfrm>
            <a:off x="381000" y="304800"/>
            <a:ext cx="8610600" cy="6324600"/>
          </a:xfrm>
        </p:spPr>
        <p:txBody>
          <a:bodyPr>
            <a:normAutofit/>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Often an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 layer is described that is completely</a:t>
            </a:r>
            <a:r>
              <a:rPr lang="en-US" sz="2200" spc="-260" dirty="0">
                <a:effectLst/>
                <a:latin typeface="Calibri" panose="020F0502020204030204" pitchFamily="34" charset="0"/>
                <a:ea typeface="Georgia" panose="02040502050405020303" pitchFamily="18" charset="0"/>
                <a:cs typeface="Calibri" panose="020F0502020204030204" pitchFamily="34" charset="0"/>
              </a:rPr>
              <a:t> </a:t>
            </a:r>
            <a:r>
              <a:rPr lang="en-US" sz="2200" spc="-10" dirty="0">
                <a:effectLst/>
                <a:latin typeface="Calibri" panose="020F0502020204030204" pitchFamily="34" charset="0"/>
                <a:ea typeface="Georgia" panose="02040502050405020303" pitchFamily="18" charset="0"/>
                <a:cs typeface="Calibri" panose="020F0502020204030204" pitchFamily="34" charset="0"/>
              </a:rPr>
              <a:t>linked</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10" dirty="0">
                <a:effectLst/>
                <a:latin typeface="Calibri" panose="020F0502020204030204" pitchFamily="34" charset="0"/>
                <a:ea typeface="Georgia" panose="02040502050405020303" pitchFamily="18" charset="0"/>
                <a:cs typeface="Calibri" panose="020F0502020204030204" pitchFamily="34" charset="0"/>
              </a:rPr>
              <a:t>towards</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10" dirty="0">
                <a:effectLst/>
                <a:latin typeface="Calibri" panose="020F0502020204030204" pitchFamily="34" charset="0"/>
                <a:ea typeface="Georgia" panose="02040502050405020303" pitchFamily="18" charset="0"/>
                <a:cs typeface="Calibri" panose="020F0502020204030204" pitchFamily="34" charset="0"/>
              </a:rPr>
              <a:t>an</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spc="-10" dirty="0">
                <a:effectLst/>
                <a:latin typeface="Calibri" panose="020F0502020204030204" pitchFamily="34" charset="0"/>
                <a:ea typeface="Georgia" panose="02040502050405020303" pitchFamily="18" charset="0"/>
                <a:cs typeface="Calibri" panose="020F0502020204030204" pitchFamily="34" charset="0"/>
              </a:rPr>
              <a:t>SOM</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layer.</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p>
          <a:p>
            <a:r>
              <a:rPr lang="en-US" sz="2200" spc="-5" dirty="0">
                <a:effectLst/>
                <a:latin typeface="Calibri" panose="020F0502020204030204" pitchFamily="34" charset="0"/>
                <a:ea typeface="Georgia" panose="02040502050405020303" pitchFamily="18" charset="0"/>
                <a:cs typeface="Calibri" panose="020F0502020204030204" pitchFamily="34" charset="0"/>
              </a:rPr>
              <a:t>Then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the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in</a:t>
            </a:r>
            <a:r>
              <a:rPr lang="en-US" sz="2200" dirty="0">
                <a:effectLst/>
                <a:latin typeface="Calibri" panose="020F0502020204030204" pitchFamily="34" charset="0"/>
                <a:ea typeface="Georgia" panose="02040502050405020303" pitchFamily="18" charset="0"/>
                <a:cs typeface="Calibri" panose="020F0502020204030204" pitchFamily="34" charset="0"/>
              </a:rPr>
              <a:t>put layer (N neurons) forwards all inputs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the SOM layer. </a:t>
            </a:r>
          </a:p>
          <a:p>
            <a:r>
              <a:rPr lang="en-US" sz="2200" dirty="0">
                <a:effectLst/>
                <a:latin typeface="Calibri" panose="020F0502020204030204" pitchFamily="34" charset="0"/>
                <a:ea typeface="Georgia" panose="02040502050405020303" pitchFamily="18" charset="0"/>
                <a:cs typeface="Calibri" panose="020F0502020204030204" pitchFamily="34" charset="0"/>
              </a:rPr>
              <a:t>The SOM layer is laterally linked in itself so that a winner neuron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can be established and inhibit the other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p:txBody>
      </p:sp>
      <p:pic>
        <p:nvPicPr>
          <p:cNvPr id="10242" name="Picture 2" descr="Clustering of Earthquake Data Using Kohonen Self Organizing Maps (SOMs)  Algorithm">
            <a:extLst>
              <a:ext uri="{FF2B5EF4-FFF2-40B4-BE49-F238E27FC236}">
                <a16:creationId xmlns:a16="http://schemas.microsoft.com/office/drawing/2014/main" id="{7F294938-15CC-4405-ABBE-6DF00933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38400"/>
            <a:ext cx="604250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21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8CEF3-4521-4C45-BC98-7FE9E9C28DE1}"/>
              </a:ext>
            </a:extLst>
          </p:cNvPr>
          <p:cNvSpPr>
            <a:spLocks noGrp="1"/>
          </p:cNvSpPr>
          <p:nvPr>
            <p:ph sz="quarter" idx="1"/>
          </p:nvPr>
        </p:nvSpPr>
        <p:spPr>
          <a:xfrm>
            <a:off x="381000" y="381000"/>
            <a:ext cx="8458200" cy="6248400"/>
          </a:xfrm>
        </p:spPr>
        <p:txBody>
          <a:bodyPr>
            <a:normAutofit fontScale="92500"/>
          </a:bodyPr>
          <a:lstStyle/>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Initialization: </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starts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random neuron centers                    from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0" indent="0" algn="just">
              <a:spcBef>
                <a:spcPts val="895"/>
              </a:spcBef>
              <a:spcAft>
                <a:spcPts val="0"/>
              </a:spcAft>
              <a:buNone/>
            </a:pPr>
            <a:r>
              <a:rPr lang="en-US" sz="2200" b="1" dirty="0">
                <a:effectLst/>
                <a:latin typeface="Calibri" panose="020F0502020204030204" pitchFamily="34" charset="0"/>
                <a:ea typeface="Georgia" panose="02040502050405020303" pitchFamily="18" charset="0"/>
                <a:cs typeface="Calibri" panose="020F0502020204030204" pitchFamily="34" charset="0"/>
              </a:rPr>
              <a:t>Creating</a:t>
            </a:r>
            <a:r>
              <a:rPr lang="en-US" sz="2200" b="1" spc="9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an</a:t>
            </a:r>
            <a:r>
              <a:rPr lang="en-US" sz="2200" b="1" spc="10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input</a:t>
            </a:r>
            <a:r>
              <a:rPr lang="en-US" sz="2200" b="1" spc="10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pattern:</a:t>
            </a:r>
            <a:r>
              <a:rPr lang="en-US" sz="2200" b="1" spc="245" dirty="0">
                <a:effectLst/>
                <a:latin typeface="Calibri" panose="020F0502020204030204" pitchFamily="34" charset="0"/>
                <a:ea typeface="Georgia" panose="02040502050405020303" pitchFamily="18" charset="0"/>
                <a:cs typeface="Calibri" panose="020F0502020204030204" pitchFamily="34" charset="0"/>
              </a:rPr>
              <a:t> </a:t>
            </a:r>
          </a:p>
          <a:p>
            <a:pPr marL="70485" algn="just">
              <a:spcBef>
                <a:spcPts val="895"/>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43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stimulus</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i.e. a</a:t>
            </a:r>
            <a:r>
              <a:rPr lang="en-US" sz="2200" spc="1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point</a:t>
            </a:r>
            <a:r>
              <a:rPr lang="en-US" sz="2200" spc="1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selected</a:t>
            </a:r>
            <a:r>
              <a:rPr lang="en-US" sz="2200" spc="1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from</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IN" sz="2200" dirty="0">
                <a:effectLst/>
                <a:latin typeface="Calibri" panose="020F0502020204030204" pitchFamily="34" charset="0"/>
                <a:ea typeface="Georgia" panose="02040502050405020303" pitchFamily="18" charset="0"/>
                <a:cs typeface="Calibri" panose="020F0502020204030204" pitchFamily="34" charset="0"/>
              </a:rPr>
              <a:t> input space, now the stimulus is entered into the network.</a:t>
            </a:r>
          </a:p>
          <a:p>
            <a:pPr marL="0" indent="0" algn="just">
              <a:spcBef>
                <a:spcPts val="895"/>
              </a:spcBef>
              <a:spcAft>
                <a:spcPts val="0"/>
              </a:spcAft>
              <a:buNone/>
            </a:pPr>
            <a:r>
              <a:rPr lang="en-US" sz="2200" b="1" dirty="0">
                <a:effectLst/>
                <a:latin typeface="Calibri" panose="020F0502020204030204" pitchFamily="34" charset="0"/>
                <a:ea typeface="Georgia" panose="02040502050405020303" pitchFamily="18" charset="0"/>
                <a:cs typeface="Calibri" panose="020F0502020204030204" pitchFamily="34" charset="0"/>
              </a:rPr>
              <a:t>Distance measurement: </a:t>
            </a:r>
          </a:p>
          <a:p>
            <a:pPr marL="413385" indent="-277495" algn="just">
              <a:lnSpc>
                <a:spcPct val="102000"/>
              </a:lnSpc>
              <a:spcBef>
                <a:spcPts val="120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distance                  determined for every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a:t>
            </a:r>
            <a:r>
              <a:rPr lang="en-US" sz="2200" spc="1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Winner takes all:</a:t>
            </a:r>
          </a:p>
          <a:p>
            <a:r>
              <a:rPr lang="en-US" sz="2200" dirty="0">
                <a:effectLst/>
                <a:latin typeface="Calibri" panose="020F0502020204030204" pitchFamily="34" charset="0"/>
                <a:ea typeface="Georgia" panose="02040502050405020303" pitchFamily="18" charset="0"/>
                <a:cs typeface="Calibri" panose="020F0502020204030204" pitchFamily="34" charset="0"/>
              </a:rPr>
              <a:t>The </a:t>
            </a:r>
            <a:r>
              <a:rPr lang="en-US" sz="2200" b="1" dirty="0">
                <a:effectLst/>
                <a:latin typeface="Calibri" panose="020F0502020204030204" pitchFamily="34" charset="0"/>
                <a:ea typeface="Georgia" panose="02040502050405020303" pitchFamily="18" charset="0"/>
                <a:cs typeface="Calibri" panose="020F0502020204030204" pitchFamily="34" charset="0"/>
              </a:rPr>
              <a:t>winner neuron </a:t>
            </a:r>
            <a:r>
              <a:rPr lang="en-US" sz="2200" dirty="0" err="1">
                <a:effectLst/>
                <a:latin typeface="Calibri" panose="020F0502020204030204" pitchFamily="34" charset="0"/>
                <a:ea typeface="Georgia" panose="02040502050405020303" pitchFamily="18" charset="0"/>
                <a:cs typeface="Calibri" panose="020F0502020204030204" pitchFamily="34" charset="0"/>
              </a:rPr>
              <a:t>i</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 determined, which has the smallest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distance to p, i.e.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 fulfills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condition</a:t>
            </a: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from several winner neurons one can be selected 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will.</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0" indent="0">
              <a:buNone/>
            </a:pPr>
            <a:r>
              <a:rPr lang="en-US" sz="2200" b="1" spc="-5" dirty="0">
                <a:effectLst/>
                <a:latin typeface="Calibri" panose="020F0502020204030204" pitchFamily="34" charset="0"/>
                <a:ea typeface="Georgia" panose="02040502050405020303" pitchFamily="18" charset="0"/>
                <a:cs typeface="Calibri" panose="020F0502020204030204" pitchFamily="34" charset="0"/>
              </a:rPr>
              <a:t>Adapting </a:t>
            </a:r>
            <a:r>
              <a:rPr lang="en-US" sz="2200" b="1" dirty="0">
                <a:effectLst/>
                <a:latin typeface="Calibri" panose="020F0502020204030204" pitchFamily="34" charset="0"/>
                <a:ea typeface="Georgia" panose="02040502050405020303" pitchFamily="18" charset="0"/>
                <a:cs typeface="Calibri" panose="020F0502020204030204" pitchFamily="34" charset="0"/>
              </a:rPr>
              <a:t>the centers: </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centers are moved within the input space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according</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rule</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p:txBody>
      </p:sp>
      <p:pic>
        <p:nvPicPr>
          <p:cNvPr id="5" name="Picture 4">
            <a:extLst>
              <a:ext uri="{FF2B5EF4-FFF2-40B4-BE49-F238E27FC236}">
                <a16:creationId xmlns:a16="http://schemas.microsoft.com/office/drawing/2014/main" id="{2CCCF74D-BB40-415B-A39E-E4AC2AC54047}"/>
              </a:ext>
            </a:extLst>
          </p:cNvPr>
          <p:cNvPicPr>
            <a:picLocks noChangeAspect="1"/>
          </p:cNvPicPr>
          <p:nvPr/>
        </p:nvPicPr>
        <p:blipFill>
          <a:blip r:embed="rId2"/>
          <a:stretch>
            <a:fillRect/>
          </a:stretch>
        </p:blipFill>
        <p:spPr>
          <a:xfrm>
            <a:off x="5791200" y="838200"/>
            <a:ext cx="914400" cy="335333"/>
          </a:xfrm>
          <a:prstGeom prst="rect">
            <a:avLst/>
          </a:prstGeom>
        </p:spPr>
      </p:pic>
      <p:pic>
        <p:nvPicPr>
          <p:cNvPr id="9" name="Picture 8">
            <a:extLst>
              <a:ext uri="{FF2B5EF4-FFF2-40B4-BE49-F238E27FC236}">
                <a16:creationId xmlns:a16="http://schemas.microsoft.com/office/drawing/2014/main" id="{EA88B82D-E8F5-43FD-8CCD-C1D184799F43}"/>
              </a:ext>
            </a:extLst>
          </p:cNvPr>
          <p:cNvPicPr>
            <a:picLocks noChangeAspect="1"/>
          </p:cNvPicPr>
          <p:nvPr/>
        </p:nvPicPr>
        <p:blipFill>
          <a:blip r:embed="rId3"/>
          <a:stretch>
            <a:fillRect/>
          </a:stretch>
        </p:blipFill>
        <p:spPr>
          <a:xfrm>
            <a:off x="4152900" y="4267200"/>
            <a:ext cx="3570514" cy="590719"/>
          </a:xfrm>
          <a:prstGeom prst="rect">
            <a:avLst/>
          </a:prstGeom>
        </p:spPr>
      </p:pic>
      <p:pic>
        <p:nvPicPr>
          <p:cNvPr id="11" name="Picture 10">
            <a:extLst>
              <a:ext uri="{FF2B5EF4-FFF2-40B4-BE49-F238E27FC236}">
                <a16:creationId xmlns:a16="http://schemas.microsoft.com/office/drawing/2014/main" id="{512E9403-3F1F-402E-BDEB-D19526405BA7}"/>
              </a:ext>
            </a:extLst>
          </p:cNvPr>
          <p:cNvPicPr>
            <a:picLocks noChangeAspect="1"/>
          </p:cNvPicPr>
          <p:nvPr/>
        </p:nvPicPr>
        <p:blipFill>
          <a:blip r:embed="rId4"/>
          <a:stretch>
            <a:fillRect/>
          </a:stretch>
        </p:blipFill>
        <p:spPr>
          <a:xfrm>
            <a:off x="3180522" y="6043713"/>
            <a:ext cx="3296478" cy="558350"/>
          </a:xfrm>
          <a:prstGeom prst="rect">
            <a:avLst/>
          </a:prstGeom>
        </p:spPr>
      </p:pic>
      <p:pic>
        <p:nvPicPr>
          <p:cNvPr id="13" name="Picture 12">
            <a:extLst>
              <a:ext uri="{FF2B5EF4-FFF2-40B4-BE49-F238E27FC236}">
                <a16:creationId xmlns:a16="http://schemas.microsoft.com/office/drawing/2014/main" id="{5DBA1872-228C-4879-B71D-AC269A04CF73}"/>
              </a:ext>
            </a:extLst>
          </p:cNvPr>
          <p:cNvPicPr>
            <a:picLocks noChangeAspect="1"/>
          </p:cNvPicPr>
          <p:nvPr/>
        </p:nvPicPr>
        <p:blipFill>
          <a:blip r:embed="rId5"/>
          <a:stretch>
            <a:fillRect/>
          </a:stretch>
        </p:blipFill>
        <p:spPr>
          <a:xfrm>
            <a:off x="2276061" y="3098599"/>
            <a:ext cx="894522" cy="406601"/>
          </a:xfrm>
          <a:prstGeom prst="rect">
            <a:avLst/>
          </a:prstGeom>
        </p:spPr>
      </p:pic>
    </p:spTree>
    <p:extLst>
      <p:ext uri="{BB962C8B-B14F-4D97-AF65-F5344CB8AC3E}">
        <p14:creationId xmlns:p14="http://schemas.microsoft.com/office/powerpoint/2010/main" val="59016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BCB3E0-9378-4B04-B8AF-0A437388BBC1}"/>
              </a:ext>
            </a:extLst>
          </p:cNvPr>
          <p:cNvSpPr>
            <a:spLocks noGrp="1"/>
          </p:cNvSpPr>
          <p:nvPr>
            <p:ph sz="quarter" idx="1"/>
          </p:nvPr>
        </p:nvSpPr>
        <p:spPr>
          <a:xfrm>
            <a:off x="381000" y="228600"/>
            <a:ext cx="8458200" cy="6324600"/>
          </a:xfrm>
        </p:spPr>
        <p:txBody>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where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values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i="1" dirty="0">
                <a:effectLst/>
                <a:latin typeface="Calibri" panose="020F0502020204030204" pitchFamily="34" charset="0"/>
                <a:ea typeface="Georgia" panose="02040502050405020303" pitchFamily="18" charset="0"/>
                <a:cs typeface="Calibri" panose="020F0502020204030204" pitchFamily="34" charset="0"/>
              </a:rPr>
              <a:t>c</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k</a:t>
            </a:r>
            <a:r>
              <a:rPr lang="en-US" sz="2200" i="1"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simply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added to the existing centers.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last factor shows that the change in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position of the neurons </a:t>
            </a:r>
            <a:r>
              <a:rPr lang="en-US" sz="2200" i="1" dirty="0">
                <a:effectLst/>
                <a:latin typeface="Calibri" panose="020F0502020204030204" pitchFamily="34" charset="0"/>
                <a:ea typeface="Georgia" panose="02040502050405020303" pitchFamily="18" charset="0"/>
                <a:cs typeface="Calibri" panose="020F0502020204030204" pitchFamily="34" charset="0"/>
              </a:rPr>
              <a:t>k </a:t>
            </a:r>
            <a:r>
              <a:rPr lang="en-US" sz="2200" dirty="0">
                <a:effectLst/>
                <a:latin typeface="Calibri" panose="020F0502020204030204" pitchFamily="34" charset="0"/>
                <a:ea typeface="Georgia" panose="02040502050405020303" pitchFamily="18" charset="0"/>
                <a:cs typeface="Calibri" panose="020F0502020204030204" pitchFamily="34" charset="0"/>
              </a:rPr>
              <a:t>is proportional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distance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pattern </a:t>
            </a:r>
            <a:r>
              <a:rPr lang="en-US" sz="2200" i="1" dirty="0">
                <a:effectLst/>
                <a:latin typeface="Calibri" panose="020F0502020204030204" pitchFamily="34" charset="0"/>
                <a:ea typeface="Georgia" panose="02040502050405020303" pitchFamily="18" charset="0"/>
                <a:cs typeface="Calibri" panose="020F0502020204030204" pitchFamily="34" charset="0"/>
              </a:rPr>
              <a:t>p</a:t>
            </a:r>
            <a:r>
              <a:rPr lang="en-US" sz="2200" i="1"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 usual,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a time-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dependent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learning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rate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η</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i="1" dirty="0">
                <a:effectLst/>
                <a:latin typeface="Calibri" panose="020F0502020204030204" pitchFamily="34" charset="0"/>
                <a:ea typeface="Georgia" panose="02040502050405020303" pitchFamily="18" charset="0"/>
                <a:cs typeface="Calibri" panose="020F0502020204030204" pitchFamily="34" charset="0"/>
              </a:rPr>
              <a:t>t</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SOM learning rule</a:t>
            </a:r>
          </a:p>
          <a:p>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SOM is trained by presenting an input pattern and determining the associated winner neuron.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 winner neuron and its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neighbor neurons, which are defined by the</a:t>
            </a:r>
            <a:r>
              <a:rPr lang="en-US" sz="2200" spc="-2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 function, then adapt their centers</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according</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rule</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44646322-60B4-4CAF-A8D4-CABD12A03CAB}"/>
              </a:ext>
            </a:extLst>
          </p:cNvPr>
          <p:cNvPicPr>
            <a:picLocks noChangeAspect="1"/>
          </p:cNvPicPr>
          <p:nvPr/>
        </p:nvPicPr>
        <p:blipFill>
          <a:blip r:embed="rId2"/>
          <a:stretch>
            <a:fillRect/>
          </a:stretch>
        </p:blipFill>
        <p:spPr>
          <a:xfrm>
            <a:off x="1920281" y="3962400"/>
            <a:ext cx="5303438" cy="651409"/>
          </a:xfrm>
          <a:prstGeom prst="rect">
            <a:avLst/>
          </a:prstGeom>
        </p:spPr>
      </p:pic>
      <p:pic>
        <p:nvPicPr>
          <p:cNvPr id="7" name="Picture 6">
            <a:extLst>
              <a:ext uri="{FF2B5EF4-FFF2-40B4-BE49-F238E27FC236}">
                <a16:creationId xmlns:a16="http://schemas.microsoft.com/office/drawing/2014/main" id="{6FEAB469-E613-40F0-8C20-33DD7BBF4DB9}"/>
              </a:ext>
            </a:extLst>
          </p:cNvPr>
          <p:cNvPicPr>
            <a:picLocks noChangeAspect="1"/>
          </p:cNvPicPr>
          <p:nvPr/>
        </p:nvPicPr>
        <p:blipFill>
          <a:blip r:embed="rId3"/>
          <a:stretch>
            <a:fillRect/>
          </a:stretch>
        </p:blipFill>
        <p:spPr>
          <a:xfrm>
            <a:off x="2716580" y="5257800"/>
            <a:ext cx="3710840" cy="893598"/>
          </a:xfrm>
          <a:prstGeom prst="rect">
            <a:avLst/>
          </a:prstGeom>
        </p:spPr>
      </p:pic>
    </p:spTree>
    <p:extLst>
      <p:ext uri="{BB962C8B-B14F-4D97-AF65-F5344CB8AC3E}">
        <p14:creationId xmlns:p14="http://schemas.microsoft.com/office/powerpoint/2010/main" val="86813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851F26-9E4C-4C87-8286-35F096B77860}"/>
              </a:ext>
            </a:extLst>
          </p:cNvPr>
          <p:cNvSpPr>
            <a:spLocks noGrp="1"/>
          </p:cNvSpPr>
          <p:nvPr>
            <p:ph sz="quarter" idx="1"/>
          </p:nvPr>
        </p:nvSpPr>
        <p:spPr>
          <a:xfrm>
            <a:off x="304800" y="228600"/>
            <a:ext cx="8458200" cy="6477000"/>
          </a:xfrm>
        </p:spPr>
        <p:txBody>
          <a:bodyPr>
            <a:normAutofit lnSpcReduction="10000"/>
          </a:bodyPr>
          <a:lstStyle/>
          <a:p>
            <a:pPr marL="0" indent="0" algn="ctr">
              <a:lnSpc>
                <a:spcPct val="115000"/>
              </a:lnSpc>
              <a:buNone/>
            </a:pPr>
            <a:r>
              <a:rPr lang="en-US" sz="2200" b="1" dirty="0">
                <a:effectLst/>
                <a:latin typeface="Calibri" panose="020F0502020204030204" pitchFamily="34" charset="0"/>
                <a:ea typeface="Calibri" panose="020F0502020204030204" pitchFamily="34" charset="0"/>
                <a:cs typeface="Calibri" panose="020F0502020204030204" pitchFamily="34" charset="0"/>
              </a:rPr>
              <a:t>Unit – V</a:t>
            </a:r>
          </a:p>
          <a:p>
            <a:pPr marL="0" indent="0">
              <a:lnSpc>
                <a:spcPct val="115000"/>
              </a:lnSpc>
              <a:buNone/>
            </a:pPr>
            <a:r>
              <a:rPr lang="en-US" sz="2200" b="1" dirty="0">
                <a:effectLst/>
                <a:latin typeface="Calibri" panose="020F0502020204030204" pitchFamily="34" charset="0"/>
                <a:ea typeface="Calibri" panose="020F0502020204030204" pitchFamily="34" charset="0"/>
                <a:cs typeface="Calibri" panose="020F0502020204030204" pitchFamily="34" charset="0"/>
              </a:rPr>
              <a:t>Unsupervised learning network paradigms</a:t>
            </a: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S</a:t>
            </a:r>
            <a:r>
              <a:rPr lang="en-US" sz="2200" b="1" dirty="0">
                <a:effectLst/>
                <a:latin typeface="Calibri" panose="020F0502020204030204" pitchFamily="34" charset="0"/>
                <a:ea typeface="Calibri" panose="020F0502020204030204" pitchFamily="34" charset="0"/>
                <a:cs typeface="Calibri" panose="020F0502020204030204" pitchFamily="34" charset="0"/>
              </a:rPr>
              <a:t>elf-organizing maps (SOM)</a:t>
            </a:r>
          </a:p>
          <a:p>
            <a:r>
              <a:rPr lang="en-US" sz="2200" dirty="0">
                <a:effectLst/>
                <a:latin typeface="Calibri" panose="020F0502020204030204" pitchFamily="34" charset="0"/>
                <a:ea typeface="Calibri" panose="020F0502020204030204" pitchFamily="34" charset="0"/>
                <a:cs typeface="Calibri" panose="020F0502020204030204" pitchFamily="34" charset="0"/>
              </a:rPr>
              <a:t>Structure</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Functionality and output interpretation</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Training</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Variations </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Neural gas</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Multi SOMs</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r>
              <a:rPr lang="en-US" sz="2200" dirty="0">
                <a:effectLst/>
                <a:latin typeface="Calibri" panose="020F0502020204030204" pitchFamily="34" charset="0"/>
                <a:ea typeface="Calibri" panose="020F0502020204030204" pitchFamily="34" charset="0"/>
                <a:cs typeface="Calibri" panose="020F0502020204030204" pitchFamily="34" charset="0"/>
              </a:rPr>
              <a:t>Multi Neural gas</a:t>
            </a:r>
          </a:p>
          <a:p>
            <a:pPr>
              <a:lnSpc>
                <a:spcPct val="115000"/>
              </a:lnSpc>
            </a:pPr>
            <a:r>
              <a:rPr lang="en-US" sz="2200" dirty="0">
                <a:effectLst/>
                <a:latin typeface="Calibri" panose="020F0502020204030204" pitchFamily="34" charset="0"/>
                <a:ea typeface="Calibri" panose="020F0502020204030204" pitchFamily="34" charset="0"/>
                <a:cs typeface="Calibri" panose="020F0502020204030204" pitchFamily="34" charset="0"/>
              </a:rPr>
              <a:t>Growing neural gas</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US" sz="2200" b="1" dirty="0">
                <a:effectLst/>
                <a:latin typeface="Calibri" panose="020F0502020204030204" pitchFamily="34" charset="0"/>
                <a:ea typeface="Calibri" panose="020F0502020204030204" pitchFamily="34" charset="0"/>
                <a:cs typeface="Calibri" panose="020F0502020204030204" pitchFamily="34" charset="0"/>
              </a:rPr>
              <a:t>Adaptive resonance theory(ART)</a:t>
            </a:r>
          </a:p>
          <a:p>
            <a:r>
              <a:rPr lang="en-US" sz="2200" dirty="0">
                <a:effectLst/>
                <a:latin typeface="Calibri" panose="020F0502020204030204" pitchFamily="34" charset="0"/>
                <a:ea typeface="Calibri" panose="020F0502020204030204" pitchFamily="34" charset="0"/>
                <a:cs typeface="Calibri" panose="020F0502020204030204" pitchFamily="34" charset="0"/>
              </a:rPr>
              <a:t>Task and structure of an ART network</a:t>
            </a:r>
          </a:p>
          <a:p>
            <a:r>
              <a:rPr lang="en-US" sz="2200" dirty="0">
                <a:effectLst/>
                <a:latin typeface="Calibri" panose="020F0502020204030204" pitchFamily="34" charset="0"/>
                <a:ea typeface="Calibri" panose="020F0502020204030204" pitchFamily="34" charset="0"/>
                <a:cs typeface="Calibri" panose="020F0502020204030204" pitchFamily="34" charset="0"/>
              </a:rPr>
              <a:t>Resonance</a:t>
            </a:r>
          </a:p>
          <a:p>
            <a:r>
              <a:rPr lang="en-US" sz="2200" dirty="0">
                <a:effectLst/>
                <a:latin typeface="Calibri" panose="020F0502020204030204" pitchFamily="34" charset="0"/>
                <a:ea typeface="Calibri" panose="020F0502020204030204" pitchFamily="34" charset="0"/>
                <a:cs typeface="Calibri" panose="020F0502020204030204" pitchFamily="34" charset="0"/>
              </a:rPr>
              <a:t>Learning process of an ART network</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4266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412D99-EED9-43C3-B29A-84865FE6B646}"/>
              </a:ext>
            </a:extLst>
          </p:cNvPr>
          <p:cNvSpPr>
            <a:spLocks noGrp="1"/>
          </p:cNvSpPr>
          <p:nvPr>
            <p:ph sz="quarter" idx="1"/>
          </p:nvPr>
        </p:nvSpPr>
        <p:spPr>
          <a:xfrm>
            <a:off x="381000" y="304800"/>
            <a:ext cx="8458200" cy="6248400"/>
          </a:xfrm>
        </p:spPr>
        <p:txBody>
          <a:bodyPr>
            <a:normAutofit fontScale="92500" lnSpcReduction="10000"/>
          </a:bodyPr>
          <a:lstStyle/>
          <a:p>
            <a:pPr marL="0" indent="0">
              <a:buNone/>
            </a:pPr>
            <a:r>
              <a:rPr lang="en-US" b="1" dirty="0">
                <a:latin typeface="Calibri" panose="020F0502020204030204" pitchFamily="34" charset="0"/>
                <a:ea typeface="Georgia" panose="02040502050405020303" pitchFamily="18" charset="0"/>
                <a:cs typeface="Calibri" panose="020F0502020204030204" pitchFamily="34" charset="0"/>
              </a:rPr>
              <a:t>T</a:t>
            </a:r>
            <a:r>
              <a:rPr lang="en-US" b="1" dirty="0">
                <a:effectLst/>
                <a:latin typeface="Calibri" panose="020F0502020204030204" pitchFamily="34" charset="0"/>
                <a:ea typeface="Georgia" panose="02040502050405020303" pitchFamily="18" charset="0"/>
                <a:cs typeface="Calibri" panose="020F0502020204030204" pitchFamily="34" charset="0"/>
              </a:rPr>
              <a:t>opology</a:t>
            </a:r>
            <a:r>
              <a:rPr lang="en-US" b="1" spc="115" dirty="0">
                <a:effectLst/>
                <a:latin typeface="Calibri" panose="020F0502020204030204" pitchFamily="34" charset="0"/>
                <a:ea typeface="Georgia" panose="02040502050405020303" pitchFamily="18" charset="0"/>
                <a:cs typeface="Calibri" panose="020F0502020204030204" pitchFamily="34" charset="0"/>
              </a:rPr>
              <a:t> </a:t>
            </a:r>
            <a:r>
              <a:rPr lang="en-US" b="1" dirty="0">
                <a:effectLst/>
                <a:latin typeface="Calibri" panose="020F0502020204030204" pitchFamily="34" charset="0"/>
                <a:ea typeface="Georgia" panose="02040502050405020303" pitchFamily="18" charset="0"/>
                <a:cs typeface="Calibri" panose="020F0502020204030204" pitchFamily="34" charset="0"/>
              </a:rPr>
              <a:t>function</a:t>
            </a:r>
          </a:p>
          <a:p>
            <a:pPr marL="70485" marR="946785" indent="-5080" algn="just">
              <a:lnSpc>
                <a:spcPct val="102000"/>
              </a:lnSpc>
              <a:spcBef>
                <a:spcPts val="1465"/>
              </a:spcBef>
              <a:spcAft>
                <a:spcPts val="0"/>
              </a:spcAft>
            </a:pPr>
            <a:r>
              <a:rPr lang="en-US" sz="2400" dirty="0">
                <a:effectLst/>
                <a:latin typeface="Calibri" panose="020F0502020204030204" pitchFamily="34" charset="0"/>
                <a:ea typeface="Georgia" panose="02040502050405020303" pitchFamily="18" charset="0"/>
                <a:cs typeface="Calibri" panose="020F0502020204030204" pitchFamily="34" charset="0"/>
              </a:rPr>
              <a:t> The topology function h is not defined</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on</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input</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space</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but</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on</a:t>
            </a:r>
            <a:r>
              <a:rPr lang="en-US" sz="2400" spc="-1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1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grid</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and</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represents the neighborhood relationships be</a:t>
            </a:r>
            <a:r>
              <a:rPr lang="en-US" sz="2400" spc="-5" dirty="0">
                <a:effectLst/>
                <a:latin typeface="Calibri" panose="020F0502020204030204" pitchFamily="34" charset="0"/>
                <a:ea typeface="Georgia" panose="02040502050405020303" pitchFamily="18" charset="0"/>
                <a:cs typeface="Calibri" panose="020F0502020204030204" pitchFamily="34" charset="0"/>
              </a:rPr>
              <a:t>tween the neurons, i.e. </a:t>
            </a:r>
            <a:r>
              <a:rPr lang="en-US" sz="2400" dirty="0">
                <a:effectLst/>
                <a:latin typeface="Calibri" panose="020F0502020204030204" pitchFamily="34" charset="0"/>
                <a:ea typeface="Georgia" panose="02040502050405020303" pitchFamily="18" charset="0"/>
                <a:cs typeface="Calibri" panose="020F0502020204030204" pitchFamily="34" charset="0"/>
              </a:rPr>
              <a:t>the topology of the</a:t>
            </a:r>
            <a:r>
              <a:rPr lang="en-US" sz="2400" spc="-2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network.</a:t>
            </a:r>
            <a:r>
              <a:rPr lang="en-US" sz="2400" spc="220" dirty="0">
                <a:effectLst/>
                <a:latin typeface="Calibri" panose="020F0502020204030204" pitchFamily="34" charset="0"/>
                <a:ea typeface="Georgia" panose="02040502050405020303" pitchFamily="18" charset="0"/>
                <a:cs typeface="Calibri" panose="020F0502020204030204" pitchFamily="34" charset="0"/>
              </a:rPr>
              <a:t> </a:t>
            </a:r>
          </a:p>
          <a:p>
            <a:pPr marL="70485" marR="946785" indent="-5080" algn="just">
              <a:lnSpc>
                <a:spcPct val="102000"/>
              </a:lnSpc>
              <a:spcBef>
                <a:spcPts val="1465"/>
              </a:spcBef>
              <a:spcAft>
                <a:spcPts val="0"/>
              </a:spcAft>
            </a:pPr>
            <a:r>
              <a:rPr lang="en-US" sz="2400" dirty="0">
                <a:effectLst/>
                <a:latin typeface="Calibri" panose="020F0502020204030204" pitchFamily="34" charset="0"/>
                <a:ea typeface="Georgia" panose="02040502050405020303" pitchFamily="18" charset="0"/>
                <a:cs typeface="Calibri" panose="020F0502020204030204" pitchFamily="34" charset="0"/>
              </a:rPr>
              <a:t> It</a:t>
            </a:r>
            <a:r>
              <a:rPr lang="en-US" sz="2400" spc="5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can</a:t>
            </a:r>
            <a:r>
              <a:rPr lang="en-US" sz="2400" spc="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be</a:t>
            </a:r>
            <a:r>
              <a:rPr lang="en-US" sz="2400" spc="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time-dependent</a:t>
            </a:r>
            <a:r>
              <a:rPr lang="en-US" sz="2400" spc="55" dirty="0">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which</a:t>
            </a:r>
            <a:r>
              <a:rPr lang="en-US" sz="2400" spc="-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explains</a:t>
            </a:r>
            <a:r>
              <a:rPr lang="en-US" sz="2400" spc="-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parameter t.</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p>
          <a:p>
            <a:pPr marL="70485" marR="946785" indent="-5080" algn="just">
              <a:lnSpc>
                <a:spcPct val="102000"/>
              </a:lnSpc>
              <a:spcBef>
                <a:spcPts val="1465"/>
              </a:spcBef>
              <a:spcAft>
                <a:spcPts val="0"/>
              </a:spcAft>
            </a:pPr>
            <a:r>
              <a:rPr lang="en-US" sz="2400" spc="5" dirty="0">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 parameter k is all the neurons, and the parameter </a:t>
            </a:r>
            <a:r>
              <a:rPr lang="en-US" sz="2400" dirty="0" err="1">
                <a:effectLst/>
                <a:latin typeface="Calibri" panose="020F0502020204030204" pitchFamily="34" charset="0"/>
                <a:ea typeface="Georgia" panose="02040502050405020303" pitchFamily="18" charset="0"/>
                <a:cs typeface="Calibri" panose="020F0502020204030204" pitchFamily="34" charset="0"/>
              </a:rPr>
              <a:t>i</a:t>
            </a:r>
            <a:r>
              <a:rPr lang="en-US" sz="2400" spc="-28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is</a:t>
            </a:r>
            <a:r>
              <a:rPr lang="en-US" sz="2400" spc="4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4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winner</a:t>
            </a:r>
            <a:r>
              <a:rPr lang="en-US" sz="2400" spc="4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neuron.</a:t>
            </a:r>
          </a:p>
          <a:p>
            <a:pPr marL="70485" marR="946785" indent="-5080" algn="just">
              <a:lnSpc>
                <a:spcPct val="102000"/>
              </a:lnSpc>
              <a:spcBef>
                <a:spcPts val="1465"/>
              </a:spcBef>
            </a:pPr>
            <a:r>
              <a:rPr lang="en-US" sz="2400" dirty="0">
                <a:effectLst/>
                <a:latin typeface="Calibri" panose="020F0502020204030204" pitchFamily="34" charset="0"/>
                <a:ea typeface="Georgia" panose="02040502050405020303" pitchFamily="18" charset="0"/>
                <a:cs typeface="Calibri" panose="020F0502020204030204" pitchFamily="34" charset="0"/>
              </a:rPr>
              <a:t> The topology function must be </a:t>
            </a:r>
            <a:r>
              <a:rPr lang="en-US" sz="2400" dirty="0" err="1">
                <a:effectLst/>
                <a:latin typeface="Calibri" panose="020F0502020204030204" pitchFamily="34" charset="0"/>
                <a:ea typeface="Georgia" panose="02040502050405020303" pitchFamily="18" charset="0"/>
                <a:cs typeface="Calibri" panose="020F0502020204030204" pitchFamily="34" charset="0"/>
              </a:rPr>
              <a:t>uni</a:t>
            </a:r>
            <a:r>
              <a:rPr lang="en-US" sz="2400" dirty="0">
                <a:effectLst/>
                <a:latin typeface="Calibri" panose="020F0502020204030204" pitchFamily="34" charset="0"/>
                <a:ea typeface="Georgia" panose="02040502050405020303" pitchFamily="18" charset="0"/>
                <a:cs typeface="Calibri" panose="020F0502020204030204" pitchFamily="34" charset="0"/>
              </a:rPr>
              <a:t>-modal, i.e. it must have exactly one maximum. </a:t>
            </a:r>
          </a:p>
          <a:p>
            <a:pPr marL="70485" marR="946785" indent="-5080" algn="just">
              <a:lnSpc>
                <a:spcPct val="102000"/>
              </a:lnSpc>
              <a:spcBef>
                <a:spcPts val="1465"/>
              </a:spcBef>
            </a:pPr>
            <a:r>
              <a:rPr lang="en-US" sz="2400" dirty="0">
                <a:effectLst/>
                <a:latin typeface="Calibri" panose="020F0502020204030204" pitchFamily="34" charset="0"/>
                <a:ea typeface="Georgia" panose="02040502050405020303" pitchFamily="18" charset="0"/>
                <a:cs typeface="Calibri" panose="020F0502020204030204" pitchFamily="34" charset="0"/>
              </a:rPr>
              <a:t> This maximum must be next to the</a:t>
            </a:r>
            <a:r>
              <a:rPr lang="en-US" sz="2400" spc="-2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winner</a:t>
            </a:r>
            <a:r>
              <a:rPr lang="en-US" sz="2400" spc="-4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neuron</a:t>
            </a:r>
            <a:r>
              <a:rPr lang="en-US" sz="2400" spc="-40" dirty="0">
                <a:effectLst/>
                <a:latin typeface="Calibri" panose="020F0502020204030204" pitchFamily="34" charset="0"/>
                <a:ea typeface="Georgia" panose="02040502050405020303" pitchFamily="18" charset="0"/>
                <a:cs typeface="Calibri" panose="020F0502020204030204" pitchFamily="34" charset="0"/>
              </a:rPr>
              <a:t> </a:t>
            </a:r>
            <a:r>
              <a:rPr lang="en-US" sz="2400" dirty="0" err="1">
                <a:effectLst/>
                <a:latin typeface="Calibri" panose="020F0502020204030204" pitchFamily="34" charset="0"/>
                <a:ea typeface="Georgia" panose="02040502050405020303" pitchFamily="18" charset="0"/>
                <a:cs typeface="Calibri" panose="020F0502020204030204" pitchFamily="34" charset="0"/>
              </a:rPr>
              <a:t>i</a:t>
            </a:r>
            <a:r>
              <a:rPr lang="en-US" sz="2400" dirty="0">
                <a:effectLst/>
                <a:latin typeface="Calibri" panose="020F0502020204030204" pitchFamily="34" charset="0"/>
                <a:ea typeface="Georgia" panose="02040502050405020303" pitchFamily="18" charset="0"/>
                <a:cs typeface="Calibri" panose="020F0502020204030204" pitchFamily="34" charset="0"/>
              </a:rPr>
              <a:t>,</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for</a:t>
            </a:r>
            <a:r>
              <a:rPr lang="en-US" sz="2400" spc="-4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which</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4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distance</a:t>
            </a:r>
            <a:r>
              <a:rPr lang="en-US" sz="2400" spc="-4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to</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itself</a:t>
            </a:r>
            <a:r>
              <a:rPr lang="en-US" sz="2400" spc="8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certainly</a:t>
            </a:r>
            <a:r>
              <a:rPr lang="en-US" sz="2400" spc="8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is</a:t>
            </a:r>
            <a:r>
              <a:rPr lang="en-US" sz="2400" spc="8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0.</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a:p>
            <a:pPr marL="70485" marR="946785" indent="-5080" algn="just">
              <a:lnSpc>
                <a:spcPct val="102000"/>
              </a:lnSpc>
              <a:spcBef>
                <a:spcPts val="1465"/>
              </a:spcBef>
            </a:pPr>
            <a:r>
              <a:rPr lang="en-US" sz="2400" dirty="0">
                <a:effectLst/>
                <a:latin typeface="Calibri" panose="020F0502020204030204" pitchFamily="34" charset="0"/>
                <a:ea typeface="Georgia" panose="02040502050405020303" pitchFamily="18" charset="0"/>
                <a:cs typeface="Calibri" panose="020F0502020204030204" pitchFamily="34" charset="0"/>
              </a:rPr>
              <a:t> On a two-dimensional grid we could apply,</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for instance, the Euclidean distance</a:t>
            </a:r>
            <a:r>
              <a:rPr lang="en-US" sz="2400" spc="1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or</a:t>
            </a:r>
            <a:r>
              <a:rPr lang="en-US" sz="2400" spc="1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on</a:t>
            </a:r>
            <a:r>
              <a:rPr lang="en-US" sz="2400" spc="1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a</a:t>
            </a:r>
            <a:r>
              <a:rPr lang="en-US" sz="2400" spc="1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one-dimensional grid we could simply use the number of the</a:t>
            </a:r>
            <a:r>
              <a:rPr lang="en-US" sz="2400" spc="-24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connections between the neurons </a:t>
            </a:r>
            <a:r>
              <a:rPr lang="en-US" sz="2400" dirty="0" err="1">
                <a:effectLst/>
                <a:latin typeface="Calibri" panose="020F0502020204030204" pitchFamily="34" charset="0"/>
                <a:ea typeface="Georgia" panose="02040502050405020303" pitchFamily="18" charset="0"/>
                <a:cs typeface="Calibri" panose="020F0502020204030204" pitchFamily="34" charset="0"/>
              </a:rPr>
              <a:t>i</a:t>
            </a:r>
            <a:r>
              <a:rPr lang="en-US" sz="2400" dirty="0">
                <a:effectLst/>
                <a:latin typeface="Calibri" panose="020F0502020204030204" pitchFamily="34" charset="0"/>
                <a:ea typeface="Georgia" panose="02040502050405020303" pitchFamily="18" charset="0"/>
                <a:cs typeface="Calibri" panose="020F0502020204030204" pitchFamily="34" charset="0"/>
              </a:rPr>
              <a:t> and k.</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a:p>
            <a:pPr marL="70485" marR="946785" indent="-5080" algn="just">
              <a:lnSpc>
                <a:spcPct val="102000"/>
              </a:lnSpc>
              <a:spcBef>
                <a:spcPts val="1465"/>
              </a:spcBef>
              <a:spcAft>
                <a:spcPts val="0"/>
              </a:spcAft>
            </a:pPr>
            <a:endParaRPr lang="en-IN" dirty="0"/>
          </a:p>
        </p:txBody>
      </p:sp>
    </p:spTree>
    <p:extLst>
      <p:ext uri="{BB962C8B-B14F-4D97-AF65-F5344CB8AC3E}">
        <p14:creationId xmlns:p14="http://schemas.microsoft.com/office/powerpoint/2010/main" val="276352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3C3A4-662C-4402-8D8A-DA4853316E8C}"/>
              </a:ext>
            </a:extLst>
          </p:cNvPr>
          <p:cNvSpPr>
            <a:spLocks noGrp="1"/>
          </p:cNvSpPr>
          <p:nvPr>
            <p:ph sz="quarter" idx="1"/>
          </p:nvPr>
        </p:nvSpPr>
        <p:spPr>
          <a:xfrm>
            <a:off x="304800" y="304800"/>
            <a:ext cx="8534400" cy="6248400"/>
          </a:xfrm>
        </p:spPr>
        <p:txBody>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t>
            </a:r>
            <a:r>
              <a:rPr lang="en-US" sz="2200" dirty="0" err="1">
                <a:effectLst/>
                <a:latin typeface="Calibri" panose="020F0502020204030204" pitchFamily="34" charset="0"/>
                <a:ea typeface="Georgia" panose="02040502050405020303" pitchFamily="18" charset="0"/>
                <a:cs typeface="Calibri" panose="020F0502020204030204" pitchFamily="34" charset="0"/>
              </a:rPr>
              <a:t>i</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describes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neighborhood</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relationships</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	</a:t>
            </a:r>
          </a:p>
          <a:p>
            <a:r>
              <a:rPr lang="en-US" sz="2200" dirty="0">
                <a:effectLst/>
                <a:latin typeface="Calibri" panose="020F0502020204030204" pitchFamily="34" charset="0"/>
                <a:ea typeface="Georgia" panose="02040502050405020303" pitchFamily="18" charset="0"/>
                <a:cs typeface="Calibri" panose="020F0502020204030204" pitchFamily="34" charset="0"/>
              </a:rPr>
              <a:t>It</a:t>
            </a:r>
            <a:r>
              <a:rPr lang="en-US" sz="2200" spc="1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can</a:t>
            </a:r>
            <a:r>
              <a:rPr lang="en-US" sz="2200" spc="1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a:t>
            </a:r>
            <a:r>
              <a:rPr lang="en-US" sz="2200" spc="1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any</a:t>
            </a:r>
            <a:r>
              <a:rPr lang="en-US" sz="2200" spc="160"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uni</a:t>
            </a:r>
            <a:r>
              <a:rPr lang="en-US" sz="2200" dirty="0">
                <a:effectLst/>
                <a:latin typeface="Calibri" panose="020F0502020204030204" pitchFamily="34" charset="0"/>
                <a:ea typeface="Georgia" panose="02040502050405020303" pitchFamily="18" charset="0"/>
                <a:cs typeface="Calibri" panose="020F0502020204030204" pitchFamily="34" charset="0"/>
              </a:rPr>
              <a:t>-modal</a:t>
            </a:r>
            <a:r>
              <a:rPr lang="en-US" sz="2200" spc="1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reaches</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its</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maximum</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when</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i</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 </a:t>
            </a:r>
            <a:r>
              <a:rPr lang="en-US" sz="2200" spc="-5" dirty="0">
                <a:effectLst/>
                <a:latin typeface="Calibri" panose="020F0502020204030204" pitchFamily="34" charset="0"/>
                <a:ea typeface="Georgia" panose="02040502050405020303" pitchFamily="18" charset="0"/>
                <a:cs typeface="Calibri" panose="020F0502020204030204" pitchFamily="34" charset="0"/>
              </a:rPr>
              <a:t>gilt. </a:t>
            </a:r>
          </a:p>
          <a:p>
            <a:r>
              <a:rPr lang="en-US" sz="2200" dirty="0">
                <a:effectLst/>
                <a:latin typeface="Calibri" panose="020F0502020204030204" pitchFamily="34" charset="0"/>
                <a:ea typeface="Georgia" panose="02040502050405020303" pitchFamily="18" charset="0"/>
                <a:cs typeface="Calibri" panose="020F0502020204030204" pitchFamily="34" charset="0"/>
              </a:rPr>
              <a:t>Time-dependence is optional, but often</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used.</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BAC00A1E-8D0A-48D1-8E2C-6724FF83E885}"/>
              </a:ext>
            </a:extLst>
          </p:cNvPr>
          <p:cNvPicPr>
            <a:picLocks noChangeAspect="1"/>
          </p:cNvPicPr>
          <p:nvPr/>
        </p:nvPicPr>
        <p:blipFill>
          <a:blip r:embed="rId2"/>
          <a:stretch>
            <a:fillRect/>
          </a:stretch>
        </p:blipFill>
        <p:spPr>
          <a:xfrm>
            <a:off x="2209800" y="2209800"/>
            <a:ext cx="5116712" cy="4038600"/>
          </a:xfrm>
          <a:prstGeom prst="rect">
            <a:avLst/>
          </a:prstGeom>
        </p:spPr>
      </p:pic>
    </p:spTree>
    <p:extLst>
      <p:ext uri="{BB962C8B-B14F-4D97-AF65-F5344CB8AC3E}">
        <p14:creationId xmlns:p14="http://schemas.microsoft.com/office/powerpoint/2010/main" val="167691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lf-organizing map learning process. The 2-dimensional grid of neurons...  | Download Scientific Diagram">
            <a:extLst>
              <a:ext uri="{FF2B5EF4-FFF2-40B4-BE49-F238E27FC236}">
                <a16:creationId xmlns:a16="http://schemas.microsoft.com/office/drawing/2014/main" id="{26330F54-18E9-4C35-8FF0-0BDDEC9895B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61975" y="1390650"/>
            <a:ext cx="80962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49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25FA2-2FAB-42DF-8154-8716183291B6}"/>
              </a:ext>
            </a:extLst>
          </p:cNvPr>
          <p:cNvSpPr>
            <a:spLocks noGrp="1"/>
          </p:cNvSpPr>
          <p:nvPr>
            <p:ph sz="quarter" idx="1"/>
          </p:nvPr>
        </p:nvSpPr>
        <p:spPr>
          <a:xfrm>
            <a:off x="304800" y="228600"/>
            <a:ext cx="8534400" cy="6400800"/>
          </a:xfrm>
        </p:spPr>
        <p:txBody>
          <a:bodyPr>
            <a:noAutofit/>
          </a:bodyPr>
          <a:lstStyle/>
          <a:p>
            <a:pPr marL="0" indent="0">
              <a:buNone/>
            </a:pPr>
            <a:r>
              <a:rPr lang="en-US" sz="2200" b="1" dirty="0">
                <a:effectLst/>
                <a:latin typeface="Calibri" panose="020F0502020204030204" pitchFamily="34" charset="0"/>
                <a:ea typeface="Arial" panose="020B0604020202020204" pitchFamily="34" charset="0"/>
                <a:cs typeface="Calibri" panose="020F0502020204030204" pitchFamily="34" charset="0"/>
              </a:rPr>
              <a:t>Introduction</a:t>
            </a:r>
            <a:r>
              <a:rPr lang="en-US" sz="2200" b="1" spc="4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of</a:t>
            </a:r>
            <a:r>
              <a:rPr lang="en-US" sz="2200" b="1" spc="4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common</a:t>
            </a:r>
            <a:r>
              <a:rPr lang="en-US" sz="2200" b="1" spc="-27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distance</a:t>
            </a:r>
            <a:r>
              <a:rPr lang="en-US" sz="2200" b="1" spc="3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and</a:t>
            </a:r>
            <a:r>
              <a:rPr lang="en-US" sz="2200" b="1" spc="4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topology</a:t>
            </a:r>
            <a:r>
              <a:rPr lang="en-US" sz="2200" b="1" spc="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functions</a:t>
            </a:r>
            <a:endParaRPr lang="en-IN" sz="2200" b="1" dirty="0">
              <a:latin typeface="Calibri" panose="020F0502020204030204" pitchFamily="34" charset="0"/>
              <a:ea typeface="Arial" panose="020B0604020202020204" pitchFamily="34"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A common distance function would be, </a:t>
            </a:r>
            <a:r>
              <a:rPr lang="en-US" sz="2200" b="1" dirty="0">
                <a:effectLst/>
                <a:latin typeface="Calibri" panose="020F0502020204030204" pitchFamily="34" charset="0"/>
                <a:ea typeface="Georgia" panose="02040502050405020303" pitchFamily="18" charset="0"/>
                <a:cs typeface="Calibri" panose="020F0502020204030204" pitchFamily="34" charset="0"/>
              </a:rPr>
              <a:t>Gaussian</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bell.</a:t>
            </a:r>
          </a:p>
          <a:p>
            <a:r>
              <a:rPr lang="en-US" sz="2200" dirty="0">
                <a:effectLst/>
                <a:latin typeface="Calibri" panose="020F0502020204030204" pitchFamily="34" charset="0"/>
                <a:ea typeface="Georgia" panose="02040502050405020303" pitchFamily="18" charset="0"/>
                <a:cs typeface="Calibri" panose="020F0502020204030204" pitchFamily="34" charset="0"/>
              </a:rPr>
              <a:t>It is </a:t>
            </a:r>
            <a:r>
              <a:rPr lang="en-US" sz="2200" dirty="0" err="1">
                <a:effectLst/>
                <a:latin typeface="Calibri" panose="020F0502020204030204" pitchFamily="34" charset="0"/>
                <a:ea typeface="Georgia" panose="02040502050405020303" pitchFamily="18" charset="0"/>
                <a:cs typeface="Calibri" panose="020F0502020204030204" pitchFamily="34" charset="0"/>
              </a:rPr>
              <a:t>uni</a:t>
            </a:r>
            <a:r>
              <a:rPr lang="en-US" sz="2200" dirty="0">
                <a:effectLst/>
                <a:latin typeface="Calibri" panose="020F0502020204030204" pitchFamily="34" charset="0"/>
                <a:ea typeface="Georgia" panose="02040502050405020303" pitchFamily="18" charset="0"/>
                <a:cs typeface="Calibri" panose="020F0502020204030204" pitchFamily="34" charset="0"/>
              </a:rPr>
              <a:t>-modal with a maximum close to 0. </a:t>
            </a:r>
          </a:p>
          <a:p>
            <a:r>
              <a:rPr lang="en-US" sz="2200" dirty="0">
                <a:effectLst/>
                <a:latin typeface="Calibri" panose="020F0502020204030204" pitchFamily="34" charset="0"/>
                <a:ea typeface="Georgia" panose="02040502050405020303" pitchFamily="18" charset="0"/>
                <a:cs typeface="Calibri" panose="020F0502020204030204" pitchFamily="34" charset="0"/>
              </a:rPr>
              <a:t>Its width can be changed by applying</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its</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parameter</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σ</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used to</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realize</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neighborhood</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being</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reduced</a:t>
            </a:r>
            <a:r>
              <a:rPr lang="en-IN" sz="2200" dirty="0">
                <a:latin typeface="Calibri" panose="020F0502020204030204" pitchFamily="34" charset="0"/>
                <a:ea typeface="Georgia" panose="02040502050405020303" pitchFamily="18" charset="0"/>
                <a:cs typeface="Calibri" panose="020F0502020204030204" pitchFamily="34" charset="0"/>
              </a:rPr>
              <a:t> i</a:t>
            </a:r>
            <a:r>
              <a:rPr lang="en-US" sz="2200" dirty="0">
                <a:effectLst/>
                <a:latin typeface="Calibri" panose="020F0502020204030204" pitchFamily="34" charset="0"/>
                <a:ea typeface="Georgia" panose="02040502050405020303" pitchFamily="18" charset="0"/>
                <a:cs typeface="Calibri" panose="020F0502020204030204" pitchFamily="34" charset="0"/>
              </a:rPr>
              <a:t>n the course of time.</a:t>
            </a:r>
          </a:p>
          <a:p>
            <a:r>
              <a:rPr lang="en-US" sz="2200" dirty="0">
                <a:effectLst/>
                <a:latin typeface="Calibri" panose="020F0502020204030204" pitchFamily="34" charset="0"/>
                <a:ea typeface="Georgia" panose="02040502050405020303" pitchFamily="18" charset="0"/>
                <a:cs typeface="Calibri" panose="020F0502020204030204" pitchFamily="34" charset="0"/>
              </a:rPr>
              <a:t> We simply relate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time-dependence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σ</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result</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monotonically</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decreasing</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σ(t).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Then</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our</a:t>
            </a:r>
            <a:r>
              <a:rPr lang="en-US" sz="2200" spc="-2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could</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look</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like</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this:</a:t>
            </a: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where </a:t>
            </a:r>
            <a:r>
              <a:rPr lang="en-US" sz="2200" dirty="0" err="1">
                <a:effectLst/>
                <a:latin typeface="Calibri" panose="020F0502020204030204" pitchFamily="34" charset="0"/>
                <a:ea typeface="Georgia" panose="02040502050405020303" pitchFamily="18" charset="0"/>
                <a:cs typeface="Calibri" panose="020F0502020204030204" pitchFamily="34" charset="0"/>
              </a:rPr>
              <a:t>g</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dirty="0">
                <a:effectLst/>
                <a:latin typeface="Calibri" panose="020F0502020204030204" pitchFamily="34" charset="0"/>
                <a:ea typeface="Georgia" panose="02040502050405020303" pitchFamily="18" charset="0"/>
                <a:cs typeface="Calibri" panose="020F0502020204030204" pitchFamily="34" charset="0"/>
              </a:rPr>
              <a:t> and </a:t>
            </a:r>
            <a:r>
              <a:rPr lang="en-US" sz="2200" dirty="0" err="1">
                <a:effectLst/>
                <a:latin typeface="Calibri" panose="020F0502020204030204" pitchFamily="34" charset="0"/>
                <a:ea typeface="Georgia" panose="02040502050405020303" pitchFamily="18" charset="0"/>
                <a:cs typeface="Calibri" panose="020F0502020204030204" pitchFamily="34" charset="0"/>
              </a:rPr>
              <a:t>g</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k</a:t>
            </a:r>
            <a:r>
              <a:rPr lang="en-US" sz="2200" dirty="0">
                <a:effectLst/>
                <a:latin typeface="Calibri" panose="020F0502020204030204" pitchFamily="34" charset="0"/>
                <a:ea typeface="Georgia" panose="02040502050405020303" pitchFamily="18" charset="0"/>
                <a:cs typeface="Calibri" panose="020F0502020204030204" pitchFamily="34" charset="0"/>
              </a:rPr>
              <a:t> represent the neuron positions on the grid, not the neuron positions in the input space, which would be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referred</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spc="1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k</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Other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used</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instead of the Gaussian function are,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instance, the </a:t>
            </a:r>
            <a:r>
              <a:rPr lang="en-US" sz="2200" b="1" spc="-5" dirty="0">
                <a:effectLst/>
                <a:latin typeface="Calibri" panose="020F0502020204030204" pitchFamily="34" charset="0"/>
                <a:ea typeface="Georgia" panose="02040502050405020303" pitchFamily="18" charset="0"/>
                <a:cs typeface="Calibri" panose="020F0502020204030204" pitchFamily="34" charset="0"/>
              </a:rPr>
              <a:t>cone function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a:t>
            </a:r>
            <a:r>
              <a:rPr lang="en-US" sz="2200" b="1" dirty="0">
                <a:effectLst/>
                <a:latin typeface="Calibri" panose="020F0502020204030204" pitchFamily="34" charset="0"/>
                <a:ea typeface="Georgia" panose="02040502050405020303" pitchFamily="18" charset="0"/>
                <a:cs typeface="Calibri" panose="020F0502020204030204" pitchFamily="34" charset="0"/>
              </a:rPr>
              <a:t>cylinder function </a:t>
            </a:r>
            <a:r>
              <a:rPr lang="en-US" sz="2200" dirty="0">
                <a:effectLst/>
                <a:latin typeface="Calibri" panose="020F0502020204030204" pitchFamily="34" charset="0"/>
                <a:ea typeface="Georgia" panose="02040502050405020303" pitchFamily="18" charset="0"/>
                <a:cs typeface="Calibri" panose="020F0502020204030204" pitchFamily="34" charset="0"/>
              </a:rPr>
              <a:t>or the </a:t>
            </a:r>
            <a:r>
              <a:rPr lang="en-US" sz="2200" b="1" dirty="0">
                <a:effectLst/>
                <a:latin typeface="Calibri" panose="020F0502020204030204" pitchFamily="34" charset="0"/>
                <a:ea typeface="Georgia" panose="02040502050405020303" pitchFamily="18" charset="0"/>
                <a:cs typeface="Calibri" panose="020F0502020204030204" pitchFamily="34" charset="0"/>
              </a:rPr>
              <a:t>Mexican hat function. </a:t>
            </a:r>
            <a:endParaRPr lang="en-IN" sz="2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9BE250E-B198-42A8-8B8D-5745FBD59C21}"/>
              </a:ext>
            </a:extLst>
          </p:cNvPr>
          <p:cNvPicPr>
            <a:picLocks noChangeAspect="1"/>
          </p:cNvPicPr>
          <p:nvPr/>
        </p:nvPicPr>
        <p:blipFill>
          <a:blip r:embed="rId2"/>
          <a:stretch>
            <a:fillRect/>
          </a:stretch>
        </p:blipFill>
        <p:spPr>
          <a:xfrm>
            <a:off x="2781300" y="3276600"/>
            <a:ext cx="4457700" cy="873353"/>
          </a:xfrm>
          <a:prstGeom prst="rect">
            <a:avLst/>
          </a:prstGeom>
        </p:spPr>
      </p:pic>
    </p:spTree>
    <p:extLst>
      <p:ext uri="{BB962C8B-B14F-4D97-AF65-F5344CB8AC3E}">
        <p14:creationId xmlns:p14="http://schemas.microsoft.com/office/powerpoint/2010/main" val="1032386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AAAC7F-0FD2-44EB-9D6B-245550957095}"/>
              </a:ext>
            </a:extLst>
          </p:cNvPr>
          <p:cNvPicPr>
            <a:picLocks noGrp="1" noChangeAspect="1"/>
          </p:cNvPicPr>
          <p:nvPr>
            <p:ph sz="quarter" idx="1"/>
          </p:nvPr>
        </p:nvPicPr>
        <p:blipFill>
          <a:blip r:embed="rId2"/>
          <a:stretch>
            <a:fillRect/>
          </a:stretch>
        </p:blipFill>
        <p:spPr>
          <a:xfrm>
            <a:off x="23692" y="685800"/>
            <a:ext cx="8837279" cy="5638800"/>
          </a:xfrm>
        </p:spPr>
      </p:pic>
    </p:spTree>
    <p:extLst>
      <p:ext uri="{BB962C8B-B14F-4D97-AF65-F5344CB8AC3E}">
        <p14:creationId xmlns:p14="http://schemas.microsoft.com/office/powerpoint/2010/main" val="247878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04EB8-EC24-46F3-B00C-07E8A25C8C93}"/>
              </a:ext>
            </a:extLst>
          </p:cNvPr>
          <p:cNvPicPr>
            <a:picLocks noGrp="1" noChangeAspect="1"/>
          </p:cNvPicPr>
          <p:nvPr>
            <p:ph sz="quarter" idx="1"/>
          </p:nvPr>
        </p:nvPicPr>
        <p:blipFill>
          <a:blip r:embed="rId2"/>
          <a:stretch>
            <a:fillRect/>
          </a:stretch>
        </p:blipFill>
        <p:spPr>
          <a:xfrm>
            <a:off x="381000" y="107364"/>
            <a:ext cx="8153400" cy="6622131"/>
          </a:xfrm>
        </p:spPr>
      </p:pic>
    </p:spTree>
    <p:extLst>
      <p:ext uri="{BB962C8B-B14F-4D97-AF65-F5344CB8AC3E}">
        <p14:creationId xmlns:p14="http://schemas.microsoft.com/office/powerpoint/2010/main" val="392746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0E067D-0D54-4D23-BF00-6399E1CF673B}"/>
              </a:ext>
            </a:extLst>
          </p:cNvPr>
          <p:cNvSpPr>
            <a:spLocks noGrp="1"/>
          </p:cNvSpPr>
          <p:nvPr>
            <p:ph sz="quarter" idx="1"/>
          </p:nvPr>
        </p:nvSpPr>
        <p:spPr>
          <a:xfrm>
            <a:off x="457200" y="381000"/>
            <a:ext cx="8382000" cy="6172200"/>
          </a:xfrm>
        </p:spPr>
        <p:txBody>
          <a:bodyPr>
            <a:noAutofit/>
          </a:bodyPr>
          <a:lstStyle/>
          <a:p>
            <a:pPr marL="0" indent="0">
              <a:buNone/>
            </a:pPr>
            <a:r>
              <a:rPr lang="en-US" sz="2000" b="1" dirty="0">
                <a:effectLst/>
                <a:latin typeface="Calibri" panose="020F0502020204030204" pitchFamily="34" charset="0"/>
                <a:ea typeface="Arial" panose="020B0604020202020204" pitchFamily="34" charset="0"/>
                <a:cs typeface="Calibri" panose="020F0502020204030204" pitchFamily="34" charset="0"/>
              </a:rPr>
              <a:t>Learning</a:t>
            </a:r>
            <a:r>
              <a:rPr lang="en-US" sz="2000" b="1" spc="40"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rates</a:t>
            </a:r>
            <a:r>
              <a:rPr lang="en-US" sz="2000" b="1" spc="50"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and</a:t>
            </a:r>
            <a:r>
              <a:rPr lang="en-US" sz="2000" b="1" spc="5"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neighborhoods</a:t>
            </a:r>
            <a:r>
              <a:rPr lang="en-US" sz="2000" b="1" spc="5"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can decrease</a:t>
            </a:r>
            <a:r>
              <a:rPr lang="en-US" sz="2000" b="1" spc="-290"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monotonically</a:t>
            </a:r>
            <a:r>
              <a:rPr lang="en-US" sz="2000" b="1" spc="-20"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over</a:t>
            </a:r>
            <a:r>
              <a:rPr lang="en-US" sz="2000" b="1" spc="-25" dirty="0">
                <a:effectLst/>
                <a:latin typeface="Calibri" panose="020F0502020204030204" pitchFamily="34" charset="0"/>
                <a:ea typeface="Arial" panose="020B0604020202020204" pitchFamily="34" charset="0"/>
                <a:cs typeface="Calibri" panose="020F0502020204030204" pitchFamily="34" charset="0"/>
              </a:rPr>
              <a:t> </a:t>
            </a:r>
            <a:r>
              <a:rPr lang="en-US" sz="2000" b="1" dirty="0">
                <a:effectLst/>
                <a:latin typeface="Calibri" panose="020F0502020204030204" pitchFamily="34" charset="0"/>
                <a:ea typeface="Arial" panose="020B0604020202020204" pitchFamily="34" charset="0"/>
                <a:cs typeface="Calibri" panose="020F0502020204030204" pitchFamily="34" charset="0"/>
              </a:rPr>
              <a:t>time:</a:t>
            </a:r>
            <a:endParaRPr lang="en-IN" sz="2000" b="1" dirty="0">
              <a:latin typeface="Calibri" panose="020F0502020204030204" pitchFamily="34" charset="0"/>
              <a:ea typeface="Arial" panose="020B0604020202020204" pitchFamily="34" charset="0"/>
              <a:cs typeface="Calibri" panose="020F0502020204030204" pitchFamily="34" charset="0"/>
            </a:endParaRPr>
          </a:p>
          <a:p>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2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SOMs</a:t>
            </a:r>
            <a:r>
              <a:rPr lang="en-US" sz="2000" spc="2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often</a:t>
            </a:r>
            <a:r>
              <a:rPr lang="en-US" sz="2000" spc="2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work</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with temporally monotonically decreasing</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learning rates and neighborhood sizes.</a:t>
            </a:r>
          </a:p>
          <a:p>
            <a:r>
              <a:rPr lang="en-US" sz="2000" dirty="0">
                <a:effectLst/>
                <a:latin typeface="Calibri" panose="020F0502020204030204" pitchFamily="34" charset="0"/>
                <a:ea typeface="Georgia" panose="02040502050405020303" pitchFamily="18" charset="0"/>
                <a:cs typeface="Calibri" panose="020F0502020204030204" pitchFamily="34" charset="0"/>
              </a:rPr>
              <a:t>Typical</a:t>
            </a:r>
            <a:r>
              <a:rPr lang="en-US" sz="2000" spc="-3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sizes</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of</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target</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value</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of</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learning</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rate</a:t>
            </a:r>
            <a:r>
              <a:rPr lang="en-US" sz="2000" spc="-2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are</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two</a:t>
            </a:r>
            <a:r>
              <a:rPr lang="en-US" sz="2000" spc="-2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sizes</a:t>
            </a:r>
            <a:r>
              <a:rPr lang="en-US" sz="2000" spc="-2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smaller</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than</a:t>
            </a:r>
            <a:r>
              <a:rPr lang="en-US" sz="2000" spc="-2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2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initial</a:t>
            </a:r>
            <a:r>
              <a:rPr lang="en-US" sz="2000" spc="9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value,</a:t>
            </a:r>
            <a:r>
              <a:rPr lang="en-US" sz="2000" spc="90" dirty="0">
                <a:effectLst/>
                <a:latin typeface="Calibri" panose="020F0502020204030204" pitchFamily="34" charset="0"/>
                <a:ea typeface="Georgia" panose="02040502050405020303" pitchFamily="18" charset="0"/>
                <a:cs typeface="Calibri" panose="020F0502020204030204" pitchFamily="34" charset="0"/>
              </a:rPr>
              <a:t> </a:t>
            </a:r>
            <a:r>
              <a:rPr lang="en-US" sz="2000" dirty="0" err="1">
                <a:effectLst/>
                <a:latin typeface="Calibri" panose="020F0502020204030204" pitchFamily="34" charset="0"/>
                <a:ea typeface="Georgia" panose="02040502050405020303" pitchFamily="18" charset="0"/>
                <a:cs typeface="Calibri" panose="020F0502020204030204" pitchFamily="34" charset="0"/>
              </a:rPr>
              <a:t>e.g</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latin typeface="Calibri" panose="020F0502020204030204" pitchFamily="34" charset="0"/>
                <a:ea typeface="Georgia" panose="02040502050405020303" pitchFamily="18" charset="0"/>
                <a:cs typeface="Calibri" panose="020F0502020204030204" pitchFamily="34" charset="0"/>
              </a:rPr>
              <a:t>                                        </a:t>
            </a:r>
            <a:r>
              <a:rPr lang="en-US" sz="2000" dirty="0">
                <a:latin typeface="Calibri" panose="020F0502020204030204" pitchFamily="34" charset="0"/>
                <a:cs typeface="Calibri" panose="020F0502020204030204" pitchFamily="34" charset="0"/>
              </a:rPr>
              <a:t>could be true. </a:t>
            </a:r>
          </a:p>
          <a:p>
            <a:pPr marR="946785">
              <a:lnSpc>
                <a:spcPct val="107000"/>
              </a:lnSpc>
              <a:spcAft>
                <a:spcPts val="0"/>
              </a:spcAft>
            </a:pPr>
            <a:r>
              <a:rPr lang="en-US" sz="2000" dirty="0">
                <a:latin typeface="Calibri" panose="020F0502020204030204" pitchFamily="34" charset="0"/>
                <a:cs typeface="Calibri" panose="020F0502020204030204" pitchFamily="34" charset="0"/>
              </a:rPr>
              <a:t>But this size must also depend on the network topology or the size of the neighborhood.</a:t>
            </a:r>
            <a:endParaRPr lang="en-IN" sz="2000" dirty="0">
              <a:latin typeface="Calibri" panose="020F0502020204030204" pitchFamily="34" charset="0"/>
              <a:cs typeface="Calibri" panose="020F0502020204030204" pitchFamily="34" charset="0"/>
            </a:endParaRPr>
          </a:p>
          <a:p>
            <a:pPr marR="946150">
              <a:lnSpc>
                <a:spcPct val="107000"/>
              </a:lnSpc>
              <a:spcAft>
                <a:spcPts val="0"/>
              </a:spcAft>
            </a:pPr>
            <a:r>
              <a:rPr lang="en-US" sz="2000" dirty="0">
                <a:latin typeface="Calibri" panose="020F0502020204030204" pitchFamily="34" charset="0"/>
                <a:cs typeface="Calibri" panose="020F0502020204030204" pitchFamily="34" charset="0"/>
              </a:rPr>
              <a:t>The advantage of a decreasing neighborhood size is that in the beginning a moving neuron "pulls along" many neurons in its vicinity, i.e. the randomly initialized network can unfold fast and properly in the beginning. </a:t>
            </a:r>
          </a:p>
          <a:p>
            <a:pPr marR="946150">
              <a:lnSpc>
                <a:spcPct val="107000"/>
              </a:lnSpc>
              <a:spcAft>
                <a:spcPts val="0"/>
              </a:spcAft>
            </a:pPr>
            <a:r>
              <a:rPr lang="en-US" sz="2000" dirty="0">
                <a:latin typeface="Calibri" panose="020F0502020204030204" pitchFamily="34" charset="0"/>
                <a:cs typeface="Calibri" panose="020F0502020204030204" pitchFamily="34" charset="0"/>
              </a:rPr>
              <a:t>In the end of the learning process, only a few neurons are influenced at the same time which stiffens the network as a whole but enables a good "fine tuning" of the individual neurons.</a:t>
            </a:r>
            <a:endParaRPr lang="en-IN" sz="2000" dirty="0">
              <a:latin typeface="Calibri" panose="020F0502020204030204" pitchFamily="34" charset="0"/>
              <a:cs typeface="Calibri" panose="020F0502020204030204" pitchFamily="34" charset="0"/>
            </a:endParaRPr>
          </a:p>
          <a:p>
            <a:pPr marL="70485" algn="just"/>
            <a:r>
              <a:rPr lang="en-US" sz="2000" dirty="0">
                <a:effectLst/>
                <a:latin typeface="Calibri" panose="020F0502020204030204" pitchFamily="34" charset="0"/>
                <a:ea typeface="Georgia" panose="02040502050405020303" pitchFamily="18" charset="0"/>
                <a:cs typeface="Calibri" panose="020F0502020204030204" pitchFamily="34" charset="0"/>
              </a:rPr>
              <a:t>It</a:t>
            </a:r>
            <a:r>
              <a:rPr lang="en-US" sz="2000" spc="4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must</a:t>
            </a:r>
            <a:r>
              <a:rPr lang="en-US" sz="2000" spc="4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be</a:t>
            </a:r>
            <a:r>
              <a:rPr lang="en-US" sz="2000" spc="5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noted</a:t>
            </a:r>
            <a:r>
              <a:rPr lang="en-US" sz="2000" spc="4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that</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p>
            <a:pPr marL="806450" indent="0">
              <a:spcBef>
                <a:spcPts val="1330"/>
              </a:spcBef>
              <a:spcAft>
                <a:spcPts val="0"/>
              </a:spcAft>
              <a:buNone/>
            </a:pPr>
            <a:r>
              <a:rPr lang="en-US" sz="2000" i="1" dirty="0">
                <a:effectLst/>
                <a:latin typeface="Calibri" panose="020F0502020204030204" pitchFamily="34" charset="0"/>
                <a:ea typeface="Georgia" panose="02040502050405020303" pitchFamily="18" charset="0"/>
                <a:cs typeface="Calibri" panose="020F0502020204030204" pitchFamily="34" charset="0"/>
              </a:rPr>
              <a:t>			h</a:t>
            </a:r>
            <a:r>
              <a:rPr lang="en-US" sz="2000" i="1" spc="3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i="1" dirty="0">
                <a:effectLst/>
                <a:latin typeface="Calibri" panose="020F0502020204030204" pitchFamily="34" charset="0"/>
                <a:ea typeface="Georgia" panose="02040502050405020303" pitchFamily="18" charset="0"/>
                <a:cs typeface="Calibri" panose="020F0502020204030204" pitchFamily="34" charset="0"/>
              </a:rPr>
              <a:t>η</a:t>
            </a:r>
            <a:r>
              <a:rPr lang="en-US" sz="2000" i="1" spc="13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t>
            </a:r>
            <a:r>
              <a:rPr lang="en-US" sz="2000" spc="1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1</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p>
            <a:pPr marL="70485" marR="973455" algn="just">
              <a:lnSpc>
                <a:spcPct val="107000"/>
              </a:lnSpc>
              <a:spcBef>
                <a:spcPts val="1290"/>
              </a:spcBef>
              <a:spcAft>
                <a:spcPts val="0"/>
              </a:spcAft>
            </a:pPr>
            <a:r>
              <a:rPr lang="en-US" sz="2000" dirty="0">
                <a:effectLst/>
                <a:latin typeface="Calibri" panose="020F0502020204030204" pitchFamily="34" charset="0"/>
                <a:ea typeface="Georgia" panose="02040502050405020303" pitchFamily="18" charset="0"/>
                <a:cs typeface="Calibri" panose="020F0502020204030204" pitchFamily="34" charset="0"/>
              </a:rPr>
              <a:t>must always be true.</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C9422E-71E2-4E0C-9F6D-854DD7F9B647}"/>
              </a:ext>
            </a:extLst>
          </p:cNvPr>
          <p:cNvPicPr>
            <a:picLocks noChangeAspect="1"/>
          </p:cNvPicPr>
          <p:nvPr/>
        </p:nvPicPr>
        <p:blipFill>
          <a:blip r:embed="rId2"/>
          <a:stretch>
            <a:fillRect/>
          </a:stretch>
        </p:blipFill>
        <p:spPr>
          <a:xfrm>
            <a:off x="3124200" y="1752600"/>
            <a:ext cx="1752600" cy="482524"/>
          </a:xfrm>
          <a:prstGeom prst="rect">
            <a:avLst/>
          </a:prstGeom>
        </p:spPr>
      </p:pic>
    </p:spTree>
    <p:extLst>
      <p:ext uri="{BB962C8B-B14F-4D97-AF65-F5344CB8AC3E}">
        <p14:creationId xmlns:p14="http://schemas.microsoft.com/office/powerpoint/2010/main" val="318356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0A75F-3C72-4B9D-AAFD-78B9FB871053}"/>
              </a:ext>
            </a:extLst>
          </p:cNvPr>
          <p:cNvSpPr>
            <a:spLocks noGrp="1"/>
          </p:cNvSpPr>
          <p:nvPr>
            <p:ph sz="quarter" idx="1"/>
          </p:nvPr>
        </p:nvSpPr>
        <p:spPr>
          <a:xfrm>
            <a:off x="457200" y="228600"/>
            <a:ext cx="8382000" cy="6400800"/>
          </a:xfrm>
        </p:spPr>
        <p:txBody>
          <a:bodyPr>
            <a:normAutofit fontScale="92500" lnSpcReduction="20000"/>
          </a:bodyPr>
          <a:lstStyle/>
          <a:p>
            <a:pPr marL="0" indent="0">
              <a:lnSpc>
                <a:spcPct val="150000"/>
              </a:lnSpc>
              <a:buNone/>
            </a:pPr>
            <a:r>
              <a:rPr lang="en-US" sz="2400" b="1" dirty="0">
                <a:latin typeface="Calibri" panose="020F0502020204030204" pitchFamily="34" charset="0"/>
                <a:cs typeface="Calibri" panose="020F0502020204030204" pitchFamily="34" charset="0"/>
              </a:rPr>
              <a:t>Application of SOM - World poverty map:</a:t>
            </a:r>
          </a:p>
          <a:p>
            <a:pPr>
              <a:lnSpc>
                <a:spcPct val="150000"/>
              </a:lnSpc>
            </a:pPr>
            <a:r>
              <a:rPr lang="en-US" sz="2400" dirty="0">
                <a:latin typeface="Calibri" panose="020F0502020204030204" pitchFamily="34" charset="0"/>
                <a:cs typeface="Calibri" panose="020F0502020204030204" pitchFamily="34" charset="0"/>
              </a:rPr>
              <a:t>A SOM has been used to classify statistical data describing various </a:t>
            </a:r>
            <a:r>
              <a:rPr lang="en-US" sz="2400" b="1" dirty="0">
                <a:latin typeface="Calibri" panose="020F0502020204030204" pitchFamily="34" charset="0"/>
                <a:cs typeface="Calibri" panose="020F0502020204030204" pitchFamily="34" charset="0"/>
              </a:rPr>
              <a:t>quality of life</a:t>
            </a:r>
            <a:r>
              <a:rPr lang="en-US" sz="2400" dirty="0">
                <a:latin typeface="Calibri" panose="020F0502020204030204" pitchFamily="34" charset="0"/>
                <a:cs typeface="Calibri" panose="020F0502020204030204" pitchFamily="34" charset="0"/>
              </a:rPr>
              <a:t> factors such as state of health, nutrition, educational services etc. </a:t>
            </a:r>
          </a:p>
          <a:p>
            <a:pPr>
              <a:lnSpc>
                <a:spcPct val="150000"/>
              </a:lnSpc>
            </a:pPr>
            <a:r>
              <a:rPr lang="en-US" sz="2400" dirty="0">
                <a:latin typeface="Calibri" panose="020F0502020204030204" pitchFamily="34" charset="0"/>
                <a:cs typeface="Calibri" panose="020F0502020204030204" pitchFamily="34" charset="0"/>
              </a:rPr>
              <a:t>Countries with similar quality of life end up clustered together.</a:t>
            </a:r>
          </a:p>
          <a:p>
            <a:pPr>
              <a:lnSpc>
                <a:spcPct val="150000"/>
              </a:lnSpc>
            </a:pPr>
            <a:r>
              <a:rPr lang="en-US" sz="2400" dirty="0">
                <a:latin typeface="Calibri" panose="020F0502020204030204" pitchFamily="34" charset="0"/>
                <a:cs typeface="Calibri" panose="020F0502020204030204" pitchFamily="34" charset="0"/>
              </a:rPr>
              <a:t>The countries with better quality of life are situated towards the upper left and the most poverty stricken countries are towards the lower right.</a:t>
            </a:r>
          </a:p>
          <a:p>
            <a:pPr algn="l">
              <a:lnSpc>
                <a:spcPct val="150000"/>
              </a:lnSpc>
            </a:pPr>
            <a:r>
              <a:rPr lang="en-US" sz="2400" b="0" i="0" dirty="0">
                <a:effectLst/>
                <a:latin typeface="Calibri" panose="020F0502020204030204" pitchFamily="34" charset="0"/>
                <a:cs typeface="Calibri" panose="020F0502020204030204" pitchFamily="34" charset="0"/>
              </a:rPr>
              <a:t>Such maps can be colored using a SOM, since we can take the colors that the SOM chose for each group and apply it to our world map.</a:t>
            </a:r>
          </a:p>
          <a:p>
            <a:pPr>
              <a:lnSpc>
                <a:spcPct val="150000"/>
              </a:lnSpc>
            </a:pPr>
            <a:r>
              <a:rPr lang="en-US" sz="2400" b="0" i="0" dirty="0">
                <a:effectLst/>
                <a:latin typeface="Calibri" panose="020F0502020204030204" pitchFamily="34" charset="0"/>
                <a:cs typeface="Calibri" panose="020F0502020204030204" pitchFamily="34" charset="0"/>
              </a:rPr>
              <a:t>In this case, we got the data set from </a:t>
            </a:r>
            <a:r>
              <a:rPr lang="en-US" sz="2400" b="1" i="0" dirty="0">
                <a:effectLst/>
                <a:latin typeface="Calibri" panose="020F0502020204030204" pitchFamily="34" charset="0"/>
                <a:cs typeface="Calibri" panose="020F0502020204030204" pitchFamily="34" charset="0"/>
              </a:rPr>
              <a:t>the World Bank </a:t>
            </a:r>
            <a:r>
              <a:rPr lang="en-US" sz="2400" b="0" i="0" dirty="0">
                <a:effectLst/>
                <a:latin typeface="Calibri" panose="020F0502020204030204" pitchFamily="34" charset="0"/>
                <a:cs typeface="Calibri" panose="020F0502020204030204" pitchFamily="34" charset="0"/>
              </a:rPr>
              <a:t>containing all 39 indicators of human development, processed them into a SOM, and then applied that to a world map. </a:t>
            </a:r>
            <a:endParaRPr lang="en-IN" sz="2400" dirty="0">
              <a:latin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968418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2FAAF1-E13F-4CEB-838C-FAE5661CE2E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2399" y="1371600"/>
            <a:ext cx="8864937"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4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C8F5B-3CD0-4471-839B-6BDC12DC7CA6}"/>
              </a:ext>
            </a:extLst>
          </p:cNvPr>
          <p:cNvSpPr>
            <a:spLocks noGrp="1"/>
          </p:cNvSpPr>
          <p:nvPr>
            <p:ph sz="quarter" idx="1"/>
          </p:nvPr>
        </p:nvSpPr>
        <p:spPr>
          <a:xfrm>
            <a:off x="304800" y="228600"/>
            <a:ext cx="8610600" cy="6400800"/>
          </a:xfrm>
        </p:spPr>
        <p:txBody>
          <a:bodyPr>
            <a:normAutofit lnSpcReduction="1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Algorithm on training: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1</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Initialize the weights, the learning rate </a:t>
            </a: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α</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and the neighborhood topological scheme.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2</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Continue step 3-9, when the stopping condition is not true.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3</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Continue step 4-6 for every input vector </a:t>
            </a: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x</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4</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Calculate Square of Euclidean Distance for </a:t>
            </a: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j = 1 to m</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5</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Obtain the winning unit j where </a:t>
            </a:r>
            <a:r>
              <a:rPr kumimoji="0" lang="en-US" altLang="en-US" sz="2200" b="1" i="1" u="none" strike="noStrike" cap="none" normalizeH="0" baseline="0" dirty="0">
                <a:ln>
                  <a:noFill/>
                </a:ln>
                <a:solidFill>
                  <a:srgbClr val="000000"/>
                </a:solidFill>
                <a:effectLst/>
                <a:latin typeface="Calibri" panose="020F0502020204030204" pitchFamily="34" charset="0"/>
                <a:cs typeface="Calibri" panose="020F0502020204030204" pitchFamily="34" charset="0"/>
              </a:rPr>
              <a:t>D(</a:t>
            </a: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j)</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is minimum.</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6</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Calculate the new weight of the winning unit by the following relation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7</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Update the learning rate </a:t>
            </a: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α</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by the following relation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0000"/>
              </a:solidFill>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8</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Reduce the radius of topological scheme.</a:t>
            </a: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Step 9</a:t>
            </a:r>
            <a:r>
              <a:rPr kumimoji="0" lang="en-US" altLang="en-US" sz="2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Check for the stopping condition for the network.</a:t>
            </a:r>
            <a:endParaRPr lang="en-IN" sz="2200" dirty="0">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FCFB711-D8BF-4F41-B33D-D32363B48A83}"/>
              </a:ext>
            </a:extLst>
          </p:cNvPr>
          <p:cNvPicPr>
            <a:picLocks noChangeAspect="1"/>
          </p:cNvPicPr>
          <p:nvPr/>
        </p:nvPicPr>
        <p:blipFill>
          <a:blip r:embed="rId2"/>
          <a:stretch>
            <a:fillRect/>
          </a:stretch>
        </p:blipFill>
        <p:spPr>
          <a:xfrm>
            <a:off x="3106838" y="2408325"/>
            <a:ext cx="3006523" cy="642135"/>
          </a:xfrm>
          <a:prstGeom prst="rect">
            <a:avLst/>
          </a:prstGeom>
        </p:spPr>
      </p:pic>
      <p:pic>
        <p:nvPicPr>
          <p:cNvPr id="7" name="Picture 6">
            <a:extLst>
              <a:ext uri="{FF2B5EF4-FFF2-40B4-BE49-F238E27FC236}">
                <a16:creationId xmlns:a16="http://schemas.microsoft.com/office/drawing/2014/main" id="{6570D8F0-6671-4302-B944-72E0A4FD7893}"/>
              </a:ext>
            </a:extLst>
          </p:cNvPr>
          <p:cNvPicPr>
            <a:picLocks noChangeAspect="1"/>
          </p:cNvPicPr>
          <p:nvPr/>
        </p:nvPicPr>
        <p:blipFill>
          <a:blip r:embed="rId3"/>
          <a:stretch>
            <a:fillRect/>
          </a:stretch>
        </p:blipFill>
        <p:spPr>
          <a:xfrm>
            <a:off x="1506638" y="3872333"/>
            <a:ext cx="4741762" cy="656552"/>
          </a:xfrm>
          <a:prstGeom prst="rect">
            <a:avLst/>
          </a:prstGeom>
        </p:spPr>
      </p:pic>
      <p:pic>
        <p:nvPicPr>
          <p:cNvPr id="8" name="Picture 7">
            <a:extLst>
              <a:ext uri="{FF2B5EF4-FFF2-40B4-BE49-F238E27FC236}">
                <a16:creationId xmlns:a16="http://schemas.microsoft.com/office/drawing/2014/main" id="{F694E684-670E-4C0D-B860-053E27FD830B}"/>
              </a:ext>
            </a:extLst>
          </p:cNvPr>
          <p:cNvPicPr>
            <a:picLocks noChangeAspect="1"/>
          </p:cNvPicPr>
          <p:nvPr/>
        </p:nvPicPr>
        <p:blipFill>
          <a:blip r:embed="rId4"/>
          <a:stretch>
            <a:fillRect/>
          </a:stretch>
        </p:blipFill>
        <p:spPr>
          <a:xfrm>
            <a:off x="2743199" y="5047489"/>
            <a:ext cx="2632277" cy="556828"/>
          </a:xfrm>
          <a:prstGeom prst="rect">
            <a:avLst/>
          </a:prstGeom>
        </p:spPr>
      </p:pic>
    </p:spTree>
    <p:extLst>
      <p:ext uri="{BB962C8B-B14F-4D97-AF65-F5344CB8AC3E}">
        <p14:creationId xmlns:p14="http://schemas.microsoft.com/office/powerpoint/2010/main" val="257671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14EDE-6CE5-46EF-A161-03FFADA3C566}"/>
              </a:ext>
            </a:extLst>
          </p:cNvPr>
          <p:cNvSpPr>
            <a:spLocks noGrp="1"/>
          </p:cNvSpPr>
          <p:nvPr>
            <p:ph sz="quarter" idx="1"/>
          </p:nvPr>
        </p:nvSpPr>
        <p:spPr>
          <a:xfrm>
            <a:off x="304800" y="228600"/>
            <a:ext cx="8610600" cy="6477000"/>
          </a:xfrm>
        </p:spPr>
        <p:txBody>
          <a:bodyPr>
            <a:normAutofit fontScale="25000" lnSpcReduction="20000"/>
          </a:bodyPr>
          <a:lstStyle/>
          <a:p>
            <a:pPr marL="0" indent="0">
              <a:lnSpc>
                <a:spcPct val="170000"/>
              </a:lnSpc>
              <a:buNone/>
            </a:pPr>
            <a:r>
              <a:rPr lang="en-US" sz="7600" b="1" dirty="0">
                <a:effectLst/>
                <a:latin typeface="Calibri" panose="020F0502020204030204" pitchFamily="34" charset="0"/>
                <a:ea typeface="Georgia" panose="02040502050405020303" pitchFamily="18" charset="0"/>
                <a:cs typeface="Calibri" panose="020F0502020204030204" pitchFamily="34" charset="0"/>
              </a:rPr>
              <a:t>Introduction:</a:t>
            </a:r>
          </a:p>
          <a:p>
            <a:pPr>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If you take a look at the concepts of biological neural networks, one question will arise:</a:t>
            </a:r>
          </a:p>
          <a:p>
            <a:pPr lvl="1">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 How does</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our</a:t>
            </a:r>
            <a:r>
              <a:rPr lang="en-US" sz="7600" spc="9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brain</a:t>
            </a:r>
            <a:r>
              <a:rPr lang="en-US" sz="7600" spc="9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store</a:t>
            </a:r>
            <a:r>
              <a:rPr lang="en-US" sz="7600" spc="10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and</a:t>
            </a:r>
            <a:r>
              <a:rPr lang="en-US" sz="7600" spc="9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recall</a:t>
            </a:r>
            <a:r>
              <a:rPr lang="en-US" sz="7600" spc="10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the</a:t>
            </a:r>
            <a:r>
              <a:rPr lang="en-US" sz="7600" spc="9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impressions</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it</a:t>
            </a:r>
            <a:r>
              <a:rPr lang="en-US" sz="7600" spc="17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receives</a:t>
            </a:r>
            <a:r>
              <a:rPr lang="en-US" sz="7600" spc="1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every</a:t>
            </a:r>
            <a:r>
              <a:rPr lang="en-US" sz="7600" spc="1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day.</a:t>
            </a:r>
            <a:r>
              <a:rPr lang="en-US" sz="7600" spc="1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The brain does not have any training</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samples and therefore no "desired output".</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Our brain responds to</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external input by </a:t>
            </a:r>
            <a:r>
              <a:rPr lang="en-US" sz="7600" b="1" dirty="0">
                <a:effectLst/>
                <a:latin typeface="Calibri" panose="020F0502020204030204" pitchFamily="34" charset="0"/>
                <a:ea typeface="Georgia" panose="02040502050405020303" pitchFamily="18" charset="0"/>
                <a:cs typeface="Calibri" panose="020F0502020204030204" pitchFamily="34" charset="0"/>
              </a:rPr>
              <a:t>changes in state</a:t>
            </a:r>
            <a:r>
              <a:rPr lang="en-US" sz="7600" dirty="0">
                <a:effectLst/>
                <a:latin typeface="Calibri" panose="020F0502020204030204" pitchFamily="34" charset="0"/>
                <a:ea typeface="Georgia" panose="02040502050405020303" pitchFamily="18" charset="0"/>
                <a:cs typeface="Calibri" panose="020F0502020204030204" pitchFamily="34" charset="0"/>
              </a:rPr>
              <a:t>.</a:t>
            </a:r>
          </a:p>
          <a:p>
            <a:pPr>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Based</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on</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this</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principle</a:t>
            </a:r>
            <a:r>
              <a:rPr lang="en-US" sz="7600" spc="26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and</a:t>
            </a:r>
            <a:r>
              <a:rPr lang="en-US" sz="7600" spc="26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exploring</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the</a:t>
            </a:r>
            <a:r>
              <a:rPr lang="en-US" sz="7600" spc="10"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question</a:t>
            </a:r>
            <a:r>
              <a:rPr lang="en-US" sz="7600" spc="10"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of</a:t>
            </a:r>
            <a:r>
              <a:rPr lang="en-US" sz="7600" spc="15"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how</a:t>
            </a:r>
            <a:r>
              <a:rPr lang="en-US" sz="7600" spc="10"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biological</a:t>
            </a:r>
            <a:r>
              <a:rPr lang="en-US" sz="7600" spc="10"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neural</a:t>
            </a:r>
            <a:r>
              <a:rPr lang="en-US" sz="7600" spc="1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networks</a:t>
            </a:r>
            <a:r>
              <a:rPr lang="en-US" sz="7600" spc="23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organize</a:t>
            </a:r>
            <a:r>
              <a:rPr lang="en-US" sz="7600" spc="23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themselves,</a:t>
            </a:r>
            <a:r>
              <a:rPr lang="en-US" sz="7600" spc="20" dirty="0">
                <a:effectLst/>
                <a:latin typeface="Calibri" panose="020F0502020204030204" pitchFamily="34" charset="0"/>
                <a:ea typeface="Georgia" panose="02040502050405020303" pitchFamily="18" charset="0"/>
                <a:cs typeface="Calibri" panose="020F0502020204030204" pitchFamily="34" charset="0"/>
              </a:rPr>
              <a:t> </a:t>
            </a:r>
            <a:r>
              <a:rPr lang="en-US" sz="7600" b="1" dirty="0" err="1">
                <a:effectLst/>
                <a:latin typeface="Calibri" panose="020F0502020204030204" pitchFamily="34" charset="0"/>
                <a:ea typeface="Georgia" panose="02040502050405020303" pitchFamily="18" charset="0"/>
                <a:cs typeface="Calibri" panose="020F0502020204030204" pitchFamily="34" charset="0"/>
              </a:rPr>
              <a:t>T</a:t>
            </a:r>
            <a:r>
              <a:rPr lang="en-US" sz="7600" b="1" cap="small" dirty="0" err="1">
                <a:effectLst/>
                <a:latin typeface="Calibri" panose="020F0502020204030204" pitchFamily="34" charset="0"/>
                <a:ea typeface="Georgia" panose="02040502050405020303" pitchFamily="18" charset="0"/>
                <a:cs typeface="Calibri" panose="020F0502020204030204" pitchFamily="34" charset="0"/>
              </a:rPr>
              <a:t>euvo</a:t>
            </a:r>
            <a:r>
              <a:rPr lang="en-US" sz="7600" b="1" spc="285" dirty="0">
                <a:effectLst/>
                <a:latin typeface="Calibri" panose="020F0502020204030204" pitchFamily="34" charset="0"/>
                <a:ea typeface="Georgia" panose="02040502050405020303" pitchFamily="18" charset="0"/>
                <a:cs typeface="Calibri" panose="020F0502020204030204" pitchFamily="34" charset="0"/>
              </a:rPr>
              <a:t> </a:t>
            </a:r>
            <a:r>
              <a:rPr lang="en-US" sz="7600" b="1" dirty="0" err="1">
                <a:effectLst/>
                <a:latin typeface="Calibri" panose="020F0502020204030204" pitchFamily="34" charset="0"/>
                <a:ea typeface="Georgia" panose="02040502050405020303" pitchFamily="18" charset="0"/>
                <a:cs typeface="Calibri" panose="020F0502020204030204" pitchFamily="34" charset="0"/>
              </a:rPr>
              <a:t>K</a:t>
            </a:r>
            <a:r>
              <a:rPr lang="en-US" sz="7600" b="1" cap="small" dirty="0" err="1">
                <a:effectLst/>
                <a:latin typeface="Calibri" panose="020F0502020204030204" pitchFamily="34" charset="0"/>
                <a:ea typeface="Georgia" panose="02040502050405020303" pitchFamily="18" charset="0"/>
                <a:cs typeface="Calibri" panose="020F0502020204030204" pitchFamily="34" charset="0"/>
              </a:rPr>
              <a:t>ohonen</a:t>
            </a:r>
            <a:r>
              <a:rPr lang="en-US" sz="7600" b="1"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developed in the Eighties his self-</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organizing</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feature</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maps, </a:t>
            </a:r>
            <a:r>
              <a:rPr lang="en-US" sz="7600" spc="-5" dirty="0">
                <a:effectLst/>
                <a:latin typeface="Calibri" panose="020F0502020204030204" pitchFamily="34" charset="0"/>
                <a:ea typeface="Georgia" panose="02040502050405020303" pitchFamily="18" charset="0"/>
                <a:cs typeface="Calibri" panose="020F0502020204030204" pitchFamily="34" charset="0"/>
              </a:rPr>
              <a:t>shortly </a:t>
            </a:r>
            <a:r>
              <a:rPr lang="en-US" sz="7600" dirty="0">
                <a:effectLst/>
                <a:latin typeface="Calibri" panose="020F0502020204030204" pitchFamily="34" charset="0"/>
                <a:ea typeface="Georgia" panose="02040502050405020303" pitchFamily="18" charset="0"/>
                <a:cs typeface="Calibri" panose="020F0502020204030204" pitchFamily="34" charset="0"/>
              </a:rPr>
              <a:t>referred to as </a:t>
            </a:r>
            <a:r>
              <a:rPr lang="en-US" sz="7600" b="1" dirty="0">
                <a:effectLst/>
                <a:latin typeface="Calibri" panose="020F0502020204030204" pitchFamily="34" charset="0"/>
                <a:ea typeface="Georgia" panose="02040502050405020303" pitchFamily="18" charset="0"/>
                <a:cs typeface="Calibri" panose="020F0502020204030204" pitchFamily="34" charset="0"/>
              </a:rPr>
              <a:t>Self-Organizing</a:t>
            </a:r>
            <a:r>
              <a:rPr lang="en-US" sz="7600" b="1" spc="5" dirty="0">
                <a:effectLst/>
                <a:latin typeface="Calibri" panose="020F0502020204030204" pitchFamily="34" charset="0"/>
                <a:ea typeface="Georgia" panose="02040502050405020303" pitchFamily="18" charset="0"/>
                <a:cs typeface="Calibri" panose="020F0502020204030204" pitchFamily="34" charset="0"/>
              </a:rPr>
              <a:t> </a:t>
            </a:r>
            <a:r>
              <a:rPr lang="en-US" sz="7600" b="1" dirty="0">
                <a:effectLst/>
                <a:latin typeface="Calibri" panose="020F0502020204030204" pitchFamily="34" charset="0"/>
                <a:ea typeface="Georgia" panose="02040502050405020303" pitchFamily="18" charset="0"/>
                <a:cs typeface="Calibri" panose="020F0502020204030204" pitchFamily="34" charset="0"/>
              </a:rPr>
              <a:t>Maps </a:t>
            </a:r>
            <a:r>
              <a:rPr lang="en-US" sz="7600" dirty="0">
                <a:effectLst/>
                <a:latin typeface="Calibri" panose="020F0502020204030204" pitchFamily="34" charset="0"/>
                <a:ea typeface="Georgia" panose="02040502050405020303" pitchFamily="18" charset="0"/>
                <a:cs typeface="Calibri" panose="020F0502020204030204" pitchFamily="34" charset="0"/>
              </a:rPr>
              <a:t>or </a:t>
            </a:r>
            <a:r>
              <a:rPr lang="en-US" sz="7600" b="1" dirty="0">
                <a:effectLst/>
                <a:latin typeface="Calibri" panose="020F0502020204030204" pitchFamily="34" charset="0"/>
                <a:ea typeface="Georgia" panose="02040502050405020303" pitchFamily="18" charset="0"/>
                <a:cs typeface="Calibri" panose="020F0502020204030204" pitchFamily="34" charset="0"/>
              </a:rPr>
              <a:t>SOMs</a:t>
            </a:r>
            <a:r>
              <a:rPr lang="en-US" sz="7600" dirty="0">
                <a:effectLst/>
                <a:latin typeface="Calibri" panose="020F0502020204030204" pitchFamily="34" charset="0"/>
                <a:ea typeface="Georgia" panose="02040502050405020303" pitchFamily="18" charset="0"/>
                <a:cs typeface="Calibri" panose="020F0502020204030204" pitchFamily="34" charset="0"/>
              </a:rPr>
              <a:t>.</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A paradigm of neural</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networks where the output is the state of</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spc="-5" dirty="0">
                <a:effectLst/>
                <a:latin typeface="Calibri" panose="020F0502020204030204" pitchFamily="34" charset="0"/>
                <a:ea typeface="Georgia" panose="02040502050405020303" pitchFamily="18" charset="0"/>
                <a:cs typeface="Calibri" panose="020F0502020204030204" pitchFamily="34" charset="0"/>
              </a:rPr>
              <a:t>the network, which learns </a:t>
            </a:r>
            <a:r>
              <a:rPr lang="en-US" sz="7600" b="1" spc="-5" dirty="0">
                <a:effectLst/>
                <a:latin typeface="Calibri" panose="020F0502020204030204" pitchFamily="34" charset="0"/>
                <a:ea typeface="Georgia" panose="02040502050405020303" pitchFamily="18" charset="0"/>
                <a:cs typeface="Calibri" panose="020F0502020204030204" pitchFamily="34" charset="0"/>
              </a:rPr>
              <a:t>completely </a:t>
            </a:r>
            <a:r>
              <a:rPr lang="en-US" sz="7600" b="1" dirty="0">
                <a:effectLst/>
                <a:latin typeface="Calibri" panose="020F0502020204030204" pitchFamily="34" charset="0"/>
                <a:ea typeface="Georgia" panose="02040502050405020303" pitchFamily="18" charset="0"/>
                <a:cs typeface="Calibri" panose="020F0502020204030204" pitchFamily="34" charset="0"/>
              </a:rPr>
              <a:t>unsupervised</a:t>
            </a:r>
            <a:r>
              <a:rPr lang="en-US" sz="7600" dirty="0">
                <a:effectLst/>
                <a:latin typeface="Calibri" panose="020F0502020204030204" pitchFamily="34" charset="0"/>
                <a:ea typeface="Georgia" panose="02040502050405020303" pitchFamily="18" charset="0"/>
                <a:cs typeface="Calibri" panose="020F0502020204030204" pitchFamily="34" charset="0"/>
              </a:rPr>
              <a:t>,</a:t>
            </a:r>
            <a:r>
              <a:rPr lang="en-US" sz="7600" spc="5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i.e.</a:t>
            </a:r>
            <a:r>
              <a:rPr lang="en-US" sz="7600" spc="16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without</a:t>
            </a:r>
            <a:r>
              <a:rPr lang="en-US" sz="7600" spc="6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a</a:t>
            </a:r>
            <a:r>
              <a:rPr lang="en-US" sz="7600" spc="60"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teacher.</a:t>
            </a:r>
            <a:endParaRPr lang="en-IN" sz="7600" dirty="0">
              <a:effectLst/>
              <a:latin typeface="Calibri" panose="020F0502020204030204" pitchFamily="34" charset="0"/>
              <a:ea typeface="Georgia" panose="02040502050405020303" pitchFamily="18" charset="0"/>
              <a:cs typeface="Calibri" panose="020F0502020204030204" pitchFamily="34" charset="0"/>
            </a:endParaRPr>
          </a:p>
          <a:p>
            <a:pPr>
              <a:lnSpc>
                <a:spcPct val="170000"/>
              </a:lnSpc>
            </a:pPr>
            <a:r>
              <a:rPr lang="en-US" sz="7600" dirty="0">
                <a:effectLst/>
                <a:latin typeface="Calibri" panose="020F0502020204030204" pitchFamily="34" charset="0"/>
                <a:ea typeface="Georgia" panose="02040502050405020303" pitchFamily="18" charset="0"/>
                <a:cs typeface="Calibri" panose="020F0502020204030204" pitchFamily="34" charset="0"/>
              </a:rPr>
              <a:t>The</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brain</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has</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to</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organize</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and</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create</a:t>
            </a:r>
            <a:r>
              <a:rPr lang="en-US" sz="7600" spc="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itself</a:t>
            </a:r>
            <a:r>
              <a:rPr lang="en-US" sz="7600" spc="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for</a:t>
            </a:r>
            <a:r>
              <a:rPr lang="en-US" sz="7600" spc="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the</a:t>
            </a:r>
            <a:r>
              <a:rPr lang="en-US" sz="7600" spc="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most</a:t>
            </a:r>
            <a:r>
              <a:rPr lang="en-US" sz="7600" spc="75" dirty="0">
                <a:effectLst/>
                <a:latin typeface="Calibri" panose="020F0502020204030204" pitchFamily="34" charset="0"/>
                <a:ea typeface="Georgia" panose="02040502050405020303" pitchFamily="18" charset="0"/>
                <a:cs typeface="Calibri" panose="020F0502020204030204" pitchFamily="34" charset="0"/>
              </a:rPr>
              <a:t> </a:t>
            </a:r>
            <a:r>
              <a:rPr lang="en-US" sz="7600" dirty="0">
                <a:effectLst/>
                <a:latin typeface="Calibri" panose="020F0502020204030204" pitchFamily="34" charset="0"/>
                <a:ea typeface="Georgia" panose="02040502050405020303" pitchFamily="18" charset="0"/>
                <a:cs typeface="Calibri" panose="020F0502020204030204" pitchFamily="34" charset="0"/>
              </a:rPr>
              <a:t>part.</a:t>
            </a:r>
          </a:p>
          <a:p>
            <a:endParaRPr lang="en-IN" dirty="0"/>
          </a:p>
        </p:txBody>
      </p:sp>
    </p:spTree>
    <p:extLst>
      <p:ext uri="{BB962C8B-B14F-4D97-AF65-F5344CB8AC3E}">
        <p14:creationId xmlns:p14="http://schemas.microsoft.com/office/powerpoint/2010/main" val="2803285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38AF22-13A3-4F38-9ADD-49D747F35395}"/>
              </a:ext>
            </a:extLst>
          </p:cNvPr>
          <p:cNvSpPr>
            <a:spLocks noGrp="1"/>
          </p:cNvSpPr>
          <p:nvPr>
            <p:ph sz="quarter" idx="1"/>
          </p:nvPr>
        </p:nvSpPr>
        <p:spPr>
          <a:xfrm>
            <a:off x="380999" y="276654"/>
            <a:ext cx="8630209" cy="6276546"/>
          </a:xfrm>
        </p:spPr>
        <p:txBody>
          <a:bodyPr/>
          <a:lstStyle/>
          <a:p>
            <a:pPr marL="0" indent="0">
              <a:buNone/>
            </a:pPr>
            <a:r>
              <a:rPr lang="en-US" sz="2200" b="1" i="0" dirty="0">
                <a:solidFill>
                  <a:srgbClr val="000000"/>
                </a:solidFill>
                <a:effectLst/>
                <a:latin typeface="Calibri" panose="020F0502020204030204" pitchFamily="34" charset="0"/>
                <a:cs typeface="Calibri" panose="020F0502020204030204" pitchFamily="34" charset="0"/>
              </a:rPr>
              <a:t>How do Self-Organizing Maps Learn? </a:t>
            </a:r>
          </a:p>
          <a:p>
            <a:r>
              <a:rPr lang="en-US" sz="2200" dirty="0">
                <a:effectLst/>
                <a:latin typeface="Calibri" panose="020F0502020204030204" pitchFamily="34" charset="0"/>
                <a:cs typeface="Calibri" panose="020F0502020204030204" pitchFamily="34" charset="0"/>
              </a:rPr>
              <a:t>Our input vectors amount to three features, and we have nine output nodes.</a:t>
            </a:r>
          </a:p>
          <a:p>
            <a:pPr marL="0" indent="0">
              <a:buNone/>
            </a:pPr>
            <a:br>
              <a:rPr lang="en-US" dirty="0">
                <a:effectLst/>
              </a:rPr>
            </a:br>
            <a:endParaRPr lang="en-IN" dirty="0"/>
          </a:p>
        </p:txBody>
      </p:sp>
      <p:pic>
        <p:nvPicPr>
          <p:cNvPr id="5122" name="Picture 2">
            <a:extLst>
              <a:ext uri="{FF2B5EF4-FFF2-40B4-BE49-F238E27FC236}">
                <a16:creationId xmlns:a16="http://schemas.microsoft.com/office/drawing/2014/main" id="{C1F8FDD7-5993-4637-8D43-71ADA8EF7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13" y="1447800"/>
            <a:ext cx="4814887"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478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CD57522-923B-4790-A957-16E1B50718F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450066"/>
            <a:ext cx="4495800" cy="602693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71D0486-E934-4E76-ABEC-C4557A5B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219200"/>
            <a:ext cx="500062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90C0ACA4-315A-4BD7-A73C-489DC8033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578" y="5133975"/>
            <a:ext cx="1677022" cy="12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872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176D3F-FEA8-4E60-ACEE-0AB96B1D8ADF}"/>
              </a:ext>
            </a:extLst>
          </p:cNvPr>
          <p:cNvSpPr>
            <a:spLocks noGrp="1"/>
          </p:cNvSpPr>
          <p:nvPr>
            <p:ph sz="quarter" idx="1"/>
          </p:nvPr>
        </p:nvSpPr>
        <p:spPr>
          <a:xfrm>
            <a:off x="304800" y="439500"/>
            <a:ext cx="8545956" cy="6113699"/>
          </a:xfrm>
        </p:spPr>
        <p:txBody>
          <a:bodyPr>
            <a:normAutofit/>
          </a:bodyPr>
          <a:lstStyle/>
          <a:p>
            <a:r>
              <a:rPr lang="en-US" sz="2200" b="0" i="0" dirty="0">
                <a:effectLst/>
                <a:latin typeface="Calibri" panose="020F0502020204030204" pitchFamily="34" charset="0"/>
                <a:cs typeface="Calibri" panose="020F0502020204030204" pitchFamily="34" charset="0"/>
              </a:rPr>
              <a:t>Let's take the topmost output node and focus on its connections with the input nodes. </a:t>
            </a:r>
          </a:p>
          <a:p>
            <a:r>
              <a:rPr lang="en-US" sz="2200" b="0" i="0" dirty="0">
                <a:effectLst/>
                <a:latin typeface="Calibri" panose="020F0502020204030204" pitchFamily="34" charset="0"/>
                <a:cs typeface="Calibri" panose="020F0502020204030204" pitchFamily="34" charset="0"/>
              </a:rPr>
              <a:t>There is a weight assigned to each of these connections.</a:t>
            </a:r>
            <a:endParaRPr lang="en-IN" sz="2200" dirty="0">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B0458AEE-A08D-4A82-AC47-2006D1B28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1676400"/>
            <a:ext cx="5486399" cy="474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462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8F89F-1483-499A-8356-72ABF8692DDD}"/>
              </a:ext>
            </a:extLst>
          </p:cNvPr>
          <p:cNvSpPr>
            <a:spLocks noGrp="1"/>
          </p:cNvSpPr>
          <p:nvPr>
            <p:ph sz="quarter" idx="1"/>
          </p:nvPr>
        </p:nvSpPr>
        <p:spPr>
          <a:xfrm>
            <a:off x="304800" y="304800"/>
            <a:ext cx="8610600" cy="6281738"/>
          </a:xfrm>
        </p:spPr>
        <p:txBody>
          <a:bodyPr>
            <a:normAutofit/>
          </a:bodyPr>
          <a:lstStyle/>
          <a:p>
            <a:r>
              <a:rPr lang="en-US" sz="2200" b="0" i="0" dirty="0">
                <a:effectLst/>
                <a:latin typeface="Calibri" panose="020F0502020204030204" pitchFamily="34" charset="0"/>
                <a:cs typeface="Calibri" panose="020F0502020204030204" pitchFamily="34" charset="0"/>
              </a:rPr>
              <a:t>For instance, with artificial neural networks we multiplied the input node's value by the weight and, finally, applied an activation function. </a:t>
            </a:r>
          </a:p>
          <a:p>
            <a:r>
              <a:rPr lang="en-US" sz="2200" b="0" i="0" dirty="0">
                <a:effectLst/>
                <a:latin typeface="Calibri" panose="020F0502020204030204" pitchFamily="34" charset="0"/>
                <a:cs typeface="Calibri" panose="020F0502020204030204" pitchFamily="34" charset="0"/>
              </a:rPr>
              <a:t>With SOMs, on the other hand, there is no activation function.</a:t>
            </a:r>
            <a:endParaRPr lang="en-IN" sz="2200" dirty="0">
              <a:latin typeface="Calibri" panose="020F0502020204030204" pitchFamily="34" charset="0"/>
              <a:cs typeface="Calibri" panose="020F0502020204030204" pitchFamily="34" charset="0"/>
            </a:endParaRPr>
          </a:p>
        </p:txBody>
      </p:sp>
      <p:pic>
        <p:nvPicPr>
          <p:cNvPr id="7170" name="Picture 2">
            <a:extLst>
              <a:ext uri="{FF2B5EF4-FFF2-40B4-BE49-F238E27FC236}">
                <a16:creationId xmlns:a16="http://schemas.microsoft.com/office/drawing/2014/main" id="{3DBF7D9A-CE66-47BF-ADDA-21FAE2FE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3" y="1697296"/>
            <a:ext cx="4948237" cy="488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99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FC00C-C401-4E21-B6D5-CBB3C9D33FE0}"/>
              </a:ext>
            </a:extLst>
          </p:cNvPr>
          <p:cNvSpPr>
            <a:spLocks noGrp="1"/>
          </p:cNvSpPr>
          <p:nvPr>
            <p:ph sz="quarter" idx="1"/>
          </p:nvPr>
        </p:nvSpPr>
        <p:spPr>
          <a:xfrm>
            <a:off x="381000" y="262386"/>
            <a:ext cx="8524545" cy="6367013"/>
          </a:xfrm>
        </p:spPr>
        <p:txBody>
          <a:bodyPr/>
          <a:lstStyle/>
          <a:p>
            <a:pPr algn="l"/>
            <a:r>
              <a:rPr lang="en-US" sz="2200" b="0" i="0" dirty="0">
                <a:effectLst/>
                <a:latin typeface="Calibri" panose="020F0502020204030204" pitchFamily="34" charset="0"/>
                <a:cs typeface="Calibri" panose="020F0502020204030204" pitchFamily="34" charset="0"/>
              </a:rPr>
              <a:t>For each of the rows in our dataset, we'll try to find the node closest to it.</a:t>
            </a:r>
          </a:p>
          <a:p>
            <a:pPr algn="l"/>
            <a:r>
              <a:rPr lang="en-US" sz="2200" b="0" i="0" dirty="0">
                <a:effectLst/>
                <a:latin typeface="Calibri" panose="020F0502020204030204" pitchFamily="34" charset="0"/>
                <a:cs typeface="Calibri" panose="020F0502020204030204" pitchFamily="34" charset="0"/>
              </a:rPr>
              <a:t>We'll then want to find which of our output nodes is closest to that row.</a:t>
            </a:r>
          </a:p>
          <a:p>
            <a:pPr algn="l"/>
            <a:r>
              <a:rPr lang="en-US" sz="2200" b="0" i="0" dirty="0">
                <a:effectLst/>
                <a:latin typeface="Calibri" panose="020F0502020204030204" pitchFamily="34" charset="0"/>
                <a:cs typeface="Calibri" panose="020F0502020204030204" pitchFamily="34" charset="0"/>
              </a:rPr>
              <a:t>As we can see, node number 3 is the closest with a distance of 0.4. </a:t>
            </a:r>
          </a:p>
          <a:p>
            <a:pPr algn="l"/>
            <a:r>
              <a:rPr lang="en-US" sz="2200" b="0" i="0" dirty="0">
                <a:effectLst/>
                <a:latin typeface="Calibri" panose="020F0502020204030204" pitchFamily="34" charset="0"/>
                <a:cs typeface="Calibri" panose="020F0502020204030204" pitchFamily="34" charset="0"/>
              </a:rPr>
              <a:t>We will call this node our BMU (Best-matching unit).</a:t>
            </a:r>
          </a:p>
          <a:p>
            <a:endParaRPr lang="en-IN" dirty="0"/>
          </a:p>
        </p:txBody>
      </p:sp>
      <p:pic>
        <p:nvPicPr>
          <p:cNvPr id="8194" name="Picture 2">
            <a:extLst>
              <a:ext uri="{FF2B5EF4-FFF2-40B4-BE49-F238E27FC236}">
                <a16:creationId xmlns:a16="http://schemas.microsoft.com/office/drawing/2014/main" id="{D8A8F1E3-AD69-47AF-9B3E-3AD78A72D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79" y="3029189"/>
            <a:ext cx="7600122" cy="359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44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FC00C-C401-4E21-B6D5-CBB3C9D33FE0}"/>
              </a:ext>
            </a:extLst>
          </p:cNvPr>
          <p:cNvSpPr>
            <a:spLocks noGrp="1"/>
          </p:cNvSpPr>
          <p:nvPr>
            <p:ph sz="quarter" idx="1"/>
          </p:nvPr>
        </p:nvSpPr>
        <p:spPr>
          <a:xfrm>
            <a:off x="304800" y="304799"/>
            <a:ext cx="8610600" cy="6400800"/>
          </a:xfrm>
        </p:spPr>
        <p:txBody>
          <a:bodyPr>
            <a:normAutofit/>
          </a:bodyPr>
          <a:lstStyle/>
          <a:p>
            <a:pPr marL="0" indent="0">
              <a:buNone/>
            </a:pPr>
            <a:r>
              <a:rPr lang="en-US" sz="2000" b="1" i="0" dirty="0">
                <a:solidFill>
                  <a:srgbClr val="000000"/>
                </a:solidFill>
                <a:effectLst/>
                <a:latin typeface="Calibri" panose="020F0502020204030204" pitchFamily="34" charset="0"/>
                <a:cs typeface="Calibri" panose="020F0502020204030204" pitchFamily="34" charset="0"/>
              </a:rPr>
              <a:t>How does the K-means method work?</a:t>
            </a:r>
          </a:p>
          <a:p>
            <a:r>
              <a:rPr lang="en-US" sz="2200" b="0" i="0" dirty="0">
                <a:effectLst/>
                <a:latin typeface="Calibri" panose="020F0502020204030204" pitchFamily="34" charset="0"/>
                <a:cs typeface="Calibri" panose="020F0502020204030204" pitchFamily="34" charset="0"/>
              </a:rPr>
              <a:t>The K-means process begins with a scatter plot.</a:t>
            </a:r>
          </a:p>
          <a:p>
            <a:r>
              <a:rPr lang="en-US" sz="2200" b="0" i="0" dirty="0">
                <a:effectLst/>
                <a:latin typeface="Calibri" panose="020F0502020204030204" pitchFamily="34" charset="0"/>
                <a:cs typeface="Calibri" panose="020F0502020204030204" pitchFamily="34" charset="0"/>
              </a:rPr>
              <a:t>This chart represents are two variables depicted on the X- and Y-axes.</a:t>
            </a:r>
          </a:p>
          <a:p>
            <a:r>
              <a:rPr lang="en-US" sz="2200" b="0" i="0" dirty="0">
                <a:effectLst/>
                <a:latin typeface="Calibri" panose="020F0502020204030204" pitchFamily="34" charset="0"/>
                <a:cs typeface="Calibri" panose="020F0502020204030204" pitchFamily="34" charset="0"/>
              </a:rPr>
              <a:t>How do we identify the categories using this data?</a:t>
            </a:r>
          </a:p>
          <a:p>
            <a:r>
              <a:rPr lang="en-US" sz="2200" b="0" i="0" dirty="0">
                <a:effectLst/>
                <a:latin typeface="Calibri" panose="020F0502020204030204" pitchFamily="34" charset="0"/>
                <a:cs typeface="Calibri" panose="020F0502020204030204" pitchFamily="34" charset="0"/>
              </a:rPr>
              <a:t>That's where the </a:t>
            </a:r>
            <a:r>
              <a:rPr lang="en-US" sz="2200" b="1" i="0" dirty="0">
                <a:effectLst/>
                <a:latin typeface="Calibri" panose="020F0502020204030204" pitchFamily="34" charset="0"/>
                <a:cs typeface="Calibri" panose="020F0502020204030204" pitchFamily="34" charset="0"/>
              </a:rPr>
              <a:t>K-means algorithm </a:t>
            </a:r>
            <a:r>
              <a:rPr lang="en-US" sz="2200" b="0" i="0" dirty="0">
                <a:effectLst/>
                <a:latin typeface="Calibri" panose="020F0502020204030204" pitchFamily="34" charset="0"/>
                <a:cs typeface="Calibri" panose="020F0502020204030204" pitchFamily="34" charset="0"/>
              </a:rPr>
              <a:t>comes into play.</a:t>
            </a:r>
          </a:p>
          <a:p>
            <a:r>
              <a:rPr lang="en-US" sz="2200" b="0" i="0" dirty="0">
                <a:effectLst/>
                <a:latin typeface="Calibri" panose="020F0502020204030204" pitchFamily="34" charset="0"/>
                <a:cs typeface="Calibri" panose="020F0502020204030204" pitchFamily="34" charset="0"/>
              </a:rPr>
              <a:t>It helps us to identify the categories more easily as we can see in the image below.</a:t>
            </a:r>
            <a:endParaRPr lang="en-IN" sz="2200" dirty="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0628C245-67C9-474E-BA6C-3E8B0453D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7543800" cy="298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FC00C-C401-4E21-B6D5-CBB3C9D33FE0}"/>
              </a:ext>
            </a:extLst>
          </p:cNvPr>
          <p:cNvSpPr>
            <a:spLocks noGrp="1"/>
          </p:cNvSpPr>
          <p:nvPr>
            <p:ph sz="quarter" idx="1"/>
          </p:nvPr>
        </p:nvSpPr>
        <p:spPr>
          <a:xfrm>
            <a:off x="304800" y="228600"/>
            <a:ext cx="8610600" cy="6324600"/>
          </a:xfrm>
        </p:spPr>
        <p:txBody>
          <a:bodyPr>
            <a:normAutofit lnSpcReduction="10000"/>
          </a:bodyPr>
          <a:lstStyle/>
          <a:p>
            <a:pPr marL="0" indent="0" algn="l">
              <a:buNone/>
            </a:pPr>
            <a:endParaRPr lang="en-US" sz="2300" b="0" i="0" dirty="0">
              <a:effectLst/>
              <a:latin typeface="Calibri" panose="020F0502020204030204" pitchFamily="34" charset="0"/>
              <a:cs typeface="Calibri" panose="020F0502020204030204" pitchFamily="34" charset="0"/>
            </a:endParaRPr>
          </a:p>
          <a:p>
            <a:pPr marL="0" indent="0" algn="l">
              <a:buNone/>
            </a:pPr>
            <a:r>
              <a:rPr lang="en-US" sz="2300" b="1" i="0" dirty="0">
                <a:effectLst/>
                <a:latin typeface="Calibri" panose="020F0502020204030204" pitchFamily="34" charset="0"/>
                <a:cs typeface="Calibri" panose="020F0502020204030204" pitchFamily="34" charset="0"/>
              </a:rPr>
              <a:t>Step One: Choose the number of clusters.</a:t>
            </a:r>
            <a:br>
              <a:rPr lang="en-US" sz="2300" b="0" i="0" dirty="0">
                <a:effectLst/>
                <a:latin typeface="Calibri" panose="020F0502020204030204" pitchFamily="34" charset="0"/>
                <a:cs typeface="Calibri" panose="020F0502020204030204" pitchFamily="34" charset="0"/>
              </a:rPr>
            </a:br>
            <a:endParaRPr lang="en-US" sz="2300" b="0" i="0" dirty="0">
              <a:effectLst/>
              <a:latin typeface="Calibri" panose="020F0502020204030204" pitchFamily="34" charset="0"/>
              <a:cs typeface="Calibri" panose="020F0502020204030204" pitchFamily="34" charset="0"/>
            </a:endParaRPr>
          </a:p>
          <a:p>
            <a:pPr algn="l"/>
            <a:r>
              <a:rPr lang="en-US" sz="2300" b="0" i="0" dirty="0">
                <a:effectLst/>
                <a:latin typeface="Calibri" panose="020F0502020204030204" pitchFamily="34" charset="0"/>
                <a:cs typeface="Calibri" panose="020F0502020204030204" pitchFamily="34" charset="0"/>
              </a:rPr>
              <a:t>Before processing the dataset into categories, the number of clusters has to be agreed upon. </a:t>
            </a:r>
          </a:p>
          <a:p>
            <a:pPr algn="l"/>
            <a:r>
              <a:rPr lang="en-US" sz="2300" b="0" i="0" dirty="0">
                <a:effectLst/>
                <a:latin typeface="Calibri" panose="020F0502020204030204" pitchFamily="34" charset="0"/>
                <a:cs typeface="Calibri" panose="020F0502020204030204" pitchFamily="34" charset="0"/>
              </a:rPr>
              <a:t>We'll agree on 2 as the number of our clusters. </a:t>
            </a:r>
          </a:p>
          <a:p>
            <a:pPr algn="l"/>
            <a:r>
              <a:rPr lang="en-US" sz="2300" b="0" i="0" dirty="0">
                <a:effectLst/>
                <a:latin typeface="Calibri" panose="020F0502020204030204" pitchFamily="34" charset="0"/>
                <a:cs typeface="Calibri" panose="020F0502020204030204" pitchFamily="34" charset="0"/>
              </a:rPr>
              <a:t>That means that </a:t>
            </a:r>
            <a:r>
              <a:rPr lang="en-US" sz="2300" b="1" i="0" dirty="0">
                <a:effectLst/>
                <a:latin typeface="Calibri" panose="020F0502020204030204" pitchFamily="34" charset="0"/>
                <a:cs typeface="Calibri" panose="020F0502020204030204" pitchFamily="34" charset="0"/>
              </a:rPr>
              <a:t>K=2</a:t>
            </a:r>
            <a:r>
              <a:rPr lang="en-US" sz="2300" b="0" i="0" dirty="0">
                <a:effectLst/>
                <a:latin typeface="Calibri" panose="020F0502020204030204" pitchFamily="34" charset="0"/>
                <a:cs typeface="Calibri" panose="020F0502020204030204" pitchFamily="34" charset="0"/>
              </a:rPr>
              <a:t>. </a:t>
            </a:r>
          </a:p>
          <a:p>
            <a:pPr marL="0" indent="0" algn="l">
              <a:buNone/>
            </a:pPr>
            <a:endParaRPr lang="en-US" sz="2300" b="1" i="0" dirty="0">
              <a:effectLst/>
              <a:latin typeface="Calibri" panose="020F0502020204030204" pitchFamily="34" charset="0"/>
              <a:cs typeface="Calibri" panose="020F0502020204030204" pitchFamily="34" charset="0"/>
            </a:endParaRPr>
          </a:p>
          <a:p>
            <a:pPr marL="0" indent="0" algn="l">
              <a:buNone/>
            </a:pPr>
            <a:r>
              <a:rPr lang="en-US" sz="2300" b="1" i="0" dirty="0">
                <a:effectLst/>
                <a:latin typeface="Calibri" panose="020F0502020204030204" pitchFamily="34" charset="0"/>
                <a:cs typeface="Calibri" panose="020F0502020204030204" pitchFamily="34" charset="0"/>
              </a:rPr>
              <a:t>Step Two: Randomly select K points to act as centroids (data point).</a:t>
            </a:r>
            <a:br>
              <a:rPr lang="en-US" sz="2300" b="0" i="0" dirty="0">
                <a:effectLst/>
                <a:latin typeface="Calibri" panose="020F0502020204030204" pitchFamily="34" charset="0"/>
                <a:cs typeface="Calibri" panose="020F0502020204030204" pitchFamily="34" charset="0"/>
              </a:rPr>
            </a:br>
            <a:endParaRPr lang="en-US" sz="2300" b="0" i="0" dirty="0">
              <a:effectLst/>
              <a:latin typeface="Calibri" panose="020F0502020204030204" pitchFamily="34" charset="0"/>
              <a:cs typeface="Calibri" panose="020F0502020204030204" pitchFamily="34" charset="0"/>
            </a:endParaRPr>
          </a:p>
          <a:p>
            <a:pPr algn="l"/>
            <a:r>
              <a:rPr lang="en-US" sz="2300" b="0" i="0" dirty="0">
                <a:effectLst/>
                <a:latin typeface="Calibri" panose="020F0502020204030204" pitchFamily="34" charset="0"/>
                <a:cs typeface="Calibri" panose="020F0502020204030204" pitchFamily="34" charset="0"/>
              </a:rPr>
              <a:t>If you have a scatter plot like the one we examined earlier, all </a:t>
            </a:r>
            <a:r>
              <a:rPr lang="en-US" sz="2300" dirty="0">
                <a:latin typeface="Calibri" panose="020F0502020204030204" pitchFamily="34" charset="0"/>
                <a:cs typeface="Calibri" panose="020F0502020204030204" pitchFamily="34" charset="0"/>
              </a:rPr>
              <a:t>we</a:t>
            </a:r>
            <a:r>
              <a:rPr lang="en-US" sz="2300" b="0" i="0" dirty="0">
                <a:effectLst/>
                <a:latin typeface="Calibri" panose="020F0502020204030204" pitchFamily="34" charset="0"/>
                <a:cs typeface="Calibri" panose="020F0502020204030204" pitchFamily="34" charset="0"/>
              </a:rPr>
              <a:t> need to do is choose a random (</a:t>
            </a:r>
            <a:r>
              <a:rPr lang="en-US" sz="2300" b="0" i="0" dirty="0" err="1">
                <a:effectLst/>
                <a:latin typeface="Calibri" panose="020F0502020204030204" pitchFamily="34" charset="0"/>
                <a:cs typeface="Calibri" panose="020F0502020204030204" pitchFamily="34" charset="0"/>
              </a:rPr>
              <a:t>x,y</a:t>
            </a:r>
            <a:r>
              <a:rPr lang="en-US" sz="2300" b="0" i="0" dirty="0">
                <a:effectLst/>
                <a:latin typeface="Calibri" panose="020F0502020204030204" pitchFamily="34" charset="0"/>
                <a:cs typeface="Calibri" panose="020F0502020204030204" pitchFamily="34" charset="0"/>
              </a:rPr>
              <a:t>) point.</a:t>
            </a:r>
          </a:p>
          <a:p>
            <a:pPr algn="l"/>
            <a:r>
              <a:rPr lang="en-US" sz="2300" b="0" i="0" dirty="0">
                <a:effectLst/>
                <a:latin typeface="Calibri" panose="020F0502020204030204" pitchFamily="34" charset="0"/>
                <a:cs typeface="Calibri" panose="020F0502020204030204" pitchFamily="34" charset="0"/>
              </a:rPr>
              <a:t>It doesn't necessarily have to be one of the observation plots from our dataset.</a:t>
            </a:r>
          </a:p>
          <a:p>
            <a:pPr algn="l"/>
            <a:r>
              <a:rPr lang="en-US" sz="2300" b="0" i="0" dirty="0">
                <a:effectLst/>
                <a:latin typeface="Calibri" panose="020F0502020204030204" pitchFamily="34" charset="0"/>
                <a:cs typeface="Calibri" panose="020F0502020204030204" pitchFamily="34" charset="0"/>
              </a:rPr>
              <a:t>Literally, any x-y value would do.</a:t>
            </a:r>
          </a:p>
          <a:p>
            <a:pPr algn="l"/>
            <a:r>
              <a:rPr lang="en-US" sz="2300" b="0" i="0" dirty="0">
                <a:effectLst/>
                <a:latin typeface="Calibri" panose="020F0502020204030204" pitchFamily="34" charset="0"/>
                <a:cs typeface="Calibri" panose="020F0502020204030204" pitchFamily="34" charset="0"/>
              </a:rPr>
              <a:t>The most important thing is that </a:t>
            </a:r>
            <a:r>
              <a:rPr lang="en-US" sz="2300" dirty="0">
                <a:latin typeface="Calibri" panose="020F0502020204030204" pitchFamily="34" charset="0"/>
                <a:cs typeface="Calibri" panose="020F0502020204030204" pitchFamily="34" charset="0"/>
              </a:rPr>
              <a:t>we</a:t>
            </a:r>
            <a:r>
              <a:rPr lang="en-US" sz="2300" b="0" i="0" dirty="0">
                <a:effectLst/>
                <a:latin typeface="Calibri" panose="020F0502020204030204" pitchFamily="34" charset="0"/>
                <a:cs typeface="Calibri" panose="020F0502020204030204" pitchFamily="34" charset="0"/>
              </a:rPr>
              <a:t> need as </a:t>
            </a:r>
            <a:r>
              <a:rPr lang="en-US" sz="2300" b="1" i="0" dirty="0">
                <a:effectLst/>
                <a:latin typeface="Calibri" panose="020F0502020204030204" pitchFamily="34" charset="0"/>
                <a:cs typeface="Calibri" panose="020F0502020204030204" pitchFamily="34" charset="0"/>
              </a:rPr>
              <a:t>many centroids as clusters</a:t>
            </a:r>
            <a:r>
              <a:rPr lang="en-US" sz="2300" b="0" i="0" dirty="0">
                <a:effectLst/>
                <a:latin typeface="Calibri" panose="020F0502020204030204" pitchFamily="34" charset="0"/>
                <a:cs typeface="Calibri" panose="020F0502020204030204" pitchFamily="34" charset="0"/>
              </a:rPr>
              <a:t>.</a:t>
            </a:r>
          </a:p>
          <a:p>
            <a:pPr marL="0" indent="0" algn="l">
              <a:buNone/>
            </a:pPr>
            <a:endParaRPr lang="en-US" sz="2200" b="1" i="0" dirty="0">
              <a:solidFill>
                <a:srgbClr val="000000"/>
              </a:solidFill>
              <a:effectLst/>
              <a:latin typeface="Calibri" panose="020F0502020204030204" pitchFamily="34" charset="0"/>
              <a:cs typeface="Calibri" panose="020F0502020204030204" pitchFamily="34" charset="0"/>
            </a:endParaRPr>
          </a:p>
          <a:p>
            <a:pPr algn="l"/>
            <a:endParaRPr lang="en-US" sz="2200" b="0" i="0" dirty="0">
              <a:effectLst/>
              <a:latin typeface="Calibri" panose="020F0502020204030204" pitchFamily="34" charset="0"/>
              <a:cs typeface="Calibri" panose="020F0502020204030204" pitchFamily="34" charset="0"/>
            </a:endParaRPr>
          </a:p>
          <a:p>
            <a:endParaRPr lang="en-IN" sz="2200" dirty="0"/>
          </a:p>
        </p:txBody>
      </p:sp>
    </p:spTree>
    <p:extLst>
      <p:ext uri="{BB962C8B-B14F-4D97-AF65-F5344CB8AC3E}">
        <p14:creationId xmlns:p14="http://schemas.microsoft.com/office/powerpoint/2010/main" val="156283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0EEFA5-5A88-4FD8-A7CD-991E14C2C6A8}"/>
              </a:ext>
            </a:extLst>
          </p:cNvPr>
          <p:cNvSpPr>
            <a:spLocks noGrp="1"/>
          </p:cNvSpPr>
          <p:nvPr>
            <p:ph sz="quarter" idx="1"/>
          </p:nvPr>
        </p:nvSpPr>
        <p:spPr>
          <a:xfrm>
            <a:off x="381000" y="304800"/>
            <a:ext cx="8458200" cy="63246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l">
              <a:buNone/>
            </a:pPr>
            <a:r>
              <a:rPr lang="en-US" sz="2400" b="1" i="0" dirty="0">
                <a:solidFill>
                  <a:srgbClr val="000000"/>
                </a:solidFill>
                <a:effectLst/>
                <a:latin typeface="Calibri" panose="020F0502020204030204" pitchFamily="34" charset="0"/>
                <a:cs typeface="Calibri" panose="020F0502020204030204" pitchFamily="34" charset="0"/>
              </a:rPr>
              <a:t>Step Three: Assign each data point to the centroid closest to it.</a:t>
            </a:r>
            <a:br>
              <a:rPr lang="en-US" sz="2400" b="0" i="0" dirty="0">
                <a:solidFill>
                  <a:srgbClr val="414549"/>
                </a:solidFill>
                <a:effectLst/>
                <a:latin typeface="Calibri" panose="020F0502020204030204" pitchFamily="34" charset="0"/>
                <a:cs typeface="Calibri" panose="020F0502020204030204" pitchFamily="34" charset="0"/>
              </a:rPr>
            </a:br>
            <a:endParaRPr lang="en-US" sz="2400" b="0" i="0" dirty="0">
              <a:solidFill>
                <a:srgbClr val="414549"/>
              </a:solidFill>
              <a:effectLst/>
              <a:latin typeface="Calibri" panose="020F0502020204030204" pitchFamily="34" charset="0"/>
              <a:cs typeface="Calibri" panose="020F0502020204030204" pitchFamily="34" charset="0"/>
            </a:endParaRPr>
          </a:p>
          <a:p>
            <a:pPr algn="l"/>
            <a:r>
              <a:rPr lang="en-US" sz="2400" b="0" i="0" dirty="0">
                <a:effectLst/>
                <a:latin typeface="Calibri" panose="020F0502020204030204" pitchFamily="34" charset="0"/>
                <a:cs typeface="Calibri" panose="020F0502020204030204" pitchFamily="34" charset="0"/>
              </a:rPr>
              <a:t>This is how you actually form K clusters.</a:t>
            </a:r>
          </a:p>
          <a:p>
            <a:pPr algn="l"/>
            <a:r>
              <a:rPr lang="en-US" sz="2400" b="0" i="0" dirty="0">
                <a:effectLst/>
                <a:latin typeface="Calibri" panose="020F0502020204030204" pitchFamily="34" charset="0"/>
                <a:cs typeface="Calibri" panose="020F0502020204030204" pitchFamily="34" charset="0"/>
              </a:rPr>
              <a:t>As the data points are assigned to their centroids, the clusters emerge around these centroids.</a:t>
            </a:r>
          </a:p>
          <a:p>
            <a:r>
              <a:rPr lang="en-US" sz="2400" b="0" i="0" dirty="0">
                <a:effectLst/>
                <a:latin typeface="Calibri" panose="020F0502020204030204" pitchFamily="34" charset="0"/>
                <a:cs typeface="Calibri" panose="020F0502020204030204" pitchFamily="34" charset="0"/>
              </a:rPr>
              <a:t>We'll draw a straight line between the two centroids, then a perpendicular line right at the middle of this straight line.</a:t>
            </a:r>
          </a:p>
          <a:p>
            <a:pPr algn="l"/>
            <a:endParaRPr lang="en-US" sz="2400" b="0" i="0" dirty="0">
              <a:effectLst/>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1F0F5E15-B0B3-4A4C-88E5-139AB51B5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
            <a:ext cx="4955638" cy="304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52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A11F9A-09C4-4316-AD50-3706E9E95493}"/>
              </a:ext>
            </a:extLst>
          </p:cNvPr>
          <p:cNvSpPr>
            <a:spLocks noGrp="1"/>
          </p:cNvSpPr>
          <p:nvPr>
            <p:ph sz="quarter" idx="1"/>
          </p:nvPr>
        </p:nvSpPr>
        <p:spPr>
          <a:xfrm>
            <a:off x="419100" y="266700"/>
            <a:ext cx="8305800" cy="6324600"/>
          </a:xfrm>
        </p:spPr>
        <p:txBody>
          <a:bodyPr>
            <a:normAutofit lnSpcReduction="10000"/>
          </a:bodyPr>
          <a:lstStyle/>
          <a:p>
            <a:pPr marL="0" indent="0" algn="l">
              <a:buNone/>
            </a:pPr>
            <a:endParaRPr lang="en-US" sz="2800" dirty="0">
              <a:solidFill>
                <a:srgbClr val="000000"/>
              </a:solidFill>
              <a:latin typeface="Calibri" panose="020F0502020204030204" pitchFamily="34" charset="0"/>
              <a:cs typeface="Calibri" panose="020F0502020204030204" pitchFamily="34" charset="0"/>
            </a:endParaRPr>
          </a:p>
          <a:p>
            <a:pPr marL="0" indent="0" algn="l">
              <a:buNone/>
            </a:pPr>
            <a:endParaRPr lang="en-US" sz="2800" b="1" i="0" dirty="0">
              <a:solidFill>
                <a:srgbClr val="000000"/>
              </a:solidFill>
              <a:effectLst/>
              <a:latin typeface="Source Sans Pro" panose="020B0503030403020204" pitchFamily="34" charset="0"/>
            </a:endParaRPr>
          </a:p>
          <a:p>
            <a:pPr marL="0" indent="0" algn="l">
              <a:buNone/>
            </a:pPr>
            <a:endParaRPr lang="en-US" sz="2800" b="1" i="0" dirty="0">
              <a:solidFill>
                <a:srgbClr val="000000"/>
              </a:solidFill>
              <a:effectLst/>
              <a:latin typeface="Source Sans Pro" panose="020B0503030403020204" pitchFamily="34" charset="0"/>
            </a:endParaRPr>
          </a:p>
          <a:p>
            <a:pPr marL="0" indent="0" algn="l">
              <a:buNone/>
            </a:pPr>
            <a:endParaRPr lang="en-US" sz="2800" b="1" dirty="0">
              <a:solidFill>
                <a:srgbClr val="000000"/>
              </a:solidFill>
              <a:latin typeface="Source Sans Pro" panose="020B0503030403020204" pitchFamily="34" charset="0"/>
            </a:endParaRPr>
          </a:p>
          <a:p>
            <a:pPr marL="0" indent="0" algn="l">
              <a:buNone/>
            </a:pPr>
            <a:endParaRPr lang="en-US" sz="2800" b="1" i="0" dirty="0">
              <a:solidFill>
                <a:srgbClr val="000000"/>
              </a:solidFill>
              <a:effectLst/>
              <a:latin typeface="Source Sans Pro" panose="020B0503030403020204" pitchFamily="34" charset="0"/>
            </a:endParaRPr>
          </a:p>
          <a:p>
            <a:pPr marL="0" indent="0" algn="l">
              <a:buNone/>
            </a:pPr>
            <a:endParaRPr lang="en-US" sz="2400" b="1" i="0" dirty="0">
              <a:solidFill>
                <a:srgbClr val="000000"/>
              </a:solidFill>
              <a:effectLst/>
              <a:latin typeface="Calibri" panose="020F0502020204030204" pitchFamily="34" charset="0"/>
              <a:cs typeface="Calibri" panose="020F0502020204030204" pitchFamily="34" charset="0"/>
            </a:endParaRPr>
          </a:p>
          <a:p>
            <a:endParaRPr lang="en-US" sz="2200" b="0" i="0" dirty="0">
              <a:effectLst/>
              <a:latin typeface="Calibri" panose="020F0502020204030204" pitchFamily="34" charset="0"/>
              <a:cs typeface="Calibri" panose="020F0502020204030204" pitchFamily="34" charset="0"/>
            </a:endParaRPr>
          </a:p>
          <a:p>
            <a:endParaRPr lang="en-US" sz="2200" b="0" i="0" dirty="0">
              <a:effectLst/>
              <a:latin typeface="Calibri" panose="020F0502020204030204" pitchFamily="34" charset="0"/>
              <a:cs typeface="Calibri" panose="020F0502020204030204" pitchFamily="34" charset="0"/>
            </a:endParaRPr>
          </a:p>
          <a:p>
            <a:r>
              <a:rPr lang="en-US" sz="2200" b="0" i="0" dirty="0">
                <a:effectLst/>
                <a:latin typeface="Calibri" panose="020F0502020204030204" pitchFamily="34" charset="0"/>
                <a:cs typeface="Calibri" panose="020F0502020204030204" pitchFamily="34" charset="0"/>
              </a:rPr>
              <a:t>As we can see from the figure above, any data point falling above the green line is closer to the blue centroid, whereas any point beneath it is closer to the red one. </a:t>
            </a:r>
          </a:p>
          <a:p>
            <a:r>
              <a:rPr lang="en-US" sz="2200" b="0" i="0" dirty="0">
                <a:effectLst/>
                <a:latin typeface="Calibri" panose="020F0502020204030204" pitchFamily="34" charset="0"/>
                <a:cs typeface="Calibri" panose="020F0502020204030204" pitchFamily="34" charset="0"/>
              </a:rPr>
              <a:t>We then color our data points by the colors of their centroids.</a:t>
            </a:r>
          </a:p>
          <a:p>
            <a:pPr marL="0" indent="0" algn="l">
              <a:buNone/>
            </a:pPr>
            <a:endParaRPr lang="en-US" sz="2200" dirty="0">
              <a:solidFill>
                <a:srgbClr val="000000"/>
              </a:solidFill>
              <a:latin typeface="Calibri" panose="020F0502020204030204" pitchFamily="34" charset="0"/>
              <a:cs typeface="Calibri" panose="020F0502020204030204" pitchFamily="34" charset="0"/>
            </a:endParaRPr>
          </a:p>
          <a:p>
            <a:pPr marL="0" indent="0" algn="l">
              <a:buNone/>
            </a:pPr>
            <a:r>
              <a:rPr lang="en-US" sz="2200" b="1" i="0" dirty="0">
                <a:solidFill>
                  <a:srgbClr val="000000"/>
                </a:solidFill>
                <a:effectLst/>
                <a:latin typeface="Calibri" panose="020F0502020204030204" pitchFamily="34" charset="0"/>
                <a:cs typeface="Calibri" panose="020F0502020204030204" pitchFamily="34" charset="0"/>
              </a:rPr>
              <a:t>Step Four: Compute and place the new centroid of each cluster.</a:t>
            </a:r>
            <a:br>
              <a:rPr lang="en-US" sz="2200" b="0" i="0" dirty="0">
                <a:solidFill>
                  <a:srgbClr val="414549"/>
                </a:solidFill>
                <a:effectLst/>
                <a:latin typeface="Calibri" panose="020F0502020204030204" pitchFamily="34" charset="0"/>
                <a:cs typeface="Calibri" panose="020F0502020204030204" pitchFamily="34" charset="0"/>
              </a:rPr>
            </a:br>
            <a:endParaRPr lang="en-US" sz="2200" b="0" i="0" dirty="0">
              <a:effectLst/>
              <a:latin typeface="Calibri" panose="020F0502020204030204" pitchFamily="34" charset="0"/>
              <a:cs typeface="Calibri" panose="020F0502020204030204" pitchFamily="34" charset="0"/>
            </a:endParaRPr>
          </a:p>
          <a:p>
            <a:pPr algn="l"/>
            <a:r>
              <a:rPr lang="en-US" sz="2200" b="0" i="0" dirty="0">
                <a:effectLst/>
                <a:latin typeface="Calibri" panose="020F0502020204030204" pitchFamily="34" charset="0"/>
                <a:cs typeface="Calibri" panose="020F0502020204030204" pitchFamily="34" charset="0"/>
              </a:rPr>
              <a:t>As we did earlier.</a:t>
            </a:r>
          </a:p>
          <a:p>
            <a:pPr marL="0" indent="0">
              <a:buNone/>
            </a:pPr>
            <a:endParaRPr lang="en-IN" dirty="0"/>
          </a:p>
        </p:txBody>
      </p:sp>
      <p:pic>
        <p:nvPicPr>
          <p:cNvPr id="5" name="Picture 2">
            <a:extLst>
              <a:ext uri="{FF2B5EF4-FFF2-40B4-BE49-F238E27FC236}">
                <a16:creationId xmlns:a16="http://schemas.microsoft.com/office/drawing/2014/main" id="{BC22F12E-9918-493B-A838-2E192F625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358823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56E6A32-2C9E-4C7C-AFB5-EF91C2E77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809" y="414130"/>
            <a:ext cx="4041321" cy="301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21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DB3A67B-ACF5-426E-8A38-FB40A4274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
            <a:ext cx="4948237" cy="300981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879CA3F-2CE0-4E82-91CF-B6D597E8185B}"/>
              </a:ext>
            </a:extLst>
          </p:cNvPr>
          <p:cNvSpPr>
            <a:spLocks noGrp="1"/>
          </p:cNvSpPr>
          <p:nvPr>
            <p:ph sz="quarter" idx="1"/>
          </p:nvPr>
        </p:nvSpPr>
        <p:spPr>
          <a:xfrm>
            <a:off x="381000" y="304800"/>
            <a:ext cx="8534400" cy="6248400"/>
          </a:xfrm>
        </p:spPr>
        <p:txBody>
          <a:bodyPr>
            <a:normAutofit/>
          </a:bodyPr>
          <a:lstStyle/>
          <a:p>
            <a:endParaRPr lang="en-US" dirty="0"/>
          </a:p>
          <a:p>
            <a:endParaRPr lang="en-IN" dirty="0"/>
          </a:p>
          <a:p>
            <a:endParaRPr lang="en-IN" dirty="0"/>
          </a:p>
          <a:p>
            <a:endParaRPr lang="en-IN" dirty="0"/>
          </a:p>
          <a:p>
            <a:endParaRPr lang="en-IN" dirty="0"/>
          </a:p>
          <a:p>
            <a:endParaRPr lang="en-IN" dirty="0"/>
          </a:p>
          <a:p>
            <a:endParaRPr lang="en-IN" sz="2200" dirty="0">
              <a:latin typeface="Calibri" panose="020F0502020204030204" pitchFamily="34" charset="0"/>
              <a:cs typeface="Calibri" panose="020F0502020204030204" pitchFamily="34" charset="0"/>
            </a:endParaRPr>
          </a:p>
          <a:p>
            <a:pPr marL="0" indent="0" algn="l">
              <a:buNone/>
            </a:pPr>
            <a:r>
              <a:rPr lang="en-US" sz="2200" b="1" i="0" dirty="0">
                <a:solidFill>
                  <a:srgbClr val="000000"/>
                </a:solidFill>
                <a:effectLst/>
                <a:latin typeface="Calibri" panose="020F0502020204030204" pitchFamily="34" charset="0"/>
                <a:cs typeface="Calibri" panose="020F0502020204030204" pitchFamily="34" charset="0"/>
              </a:rPr>
              <a:t>Step Five: Reassign the data points to the centroid that is closest to them now.</a:t>
            </a:r>
            <a:br>
              <a:rPr lang="en-US" sz="2200" b="0" i="0" dirty="0">
                <a:solidFill>
                  <a:srgbClr val="414549"/>
                </a:solidFill>
                <a:effectLst/>
                <a:latin typeface="Calibri" panose="020F0502020204030204" pitchFamily="34" charset="0"/>
                <a:cs typeface="Calibri" panose="020F0502020204030204" pitchFamily="34" charset="0"/>
              </a:rPr>
            </a:br>
            <a:endParaRPr lang="en-US" sz="2200" b="0" i="0" dirty="0">
              <a:solidFill>
                <a:srgbClr val="414549"/>
              </a:solidFill>
              <a:effectLst/>
              <a:latin typeface="Calibri" panose="020F0502020204030204" pitchFamily="34" charset="0"/>
              <a:cs typeface="Calibri" panose="020F0502020204030204" pitchFamily="34" charset="0"/>
            </a:endParaRPr>
          </a:p>
          <a:p>
            <a:pPr algn="l"/>
            <a:r>
              <a:rPr lang="en-US" sz="2200" b="0" i="0" dirty="0">
                <a:effectLst/>
                <a:latin typeface="Calibri" panose="020F0502020204030204" pitchFamily="34" charset="0"/>
                <a:cs typeface="Calibri" panose="020F0502020204030204" pitchFamily="34" charset="0"/>
              </a:rPr>
              <a:t>If any reassignments actually occur, then you need to go back to step 3 &amp; 4 and repeat until there are no more to be made.</a:t>
            </a:r>
          </a:p>
          <a:p>
            <a:pPr algn="l"/>
            <a:r>
              <a:rPr lang="en-US" sz="2200" b="0" i="0" dirty="0">
                <a:effectLst/>
                <a:latin typeface="Calibri" panose="020F0502020204030204" pitchFamily="34" charset="0"/>
                <a:cs typeface="Calibri" panose="020F0502020204030204" pitchFamily="34" charset="0"/>
              </a:rPr>
              <a:t>If there aren't any, then that means that you're done with the process and your model is ready.</a:t>
            </a:r>
          </a:p>
          <a:p>
            <a:endParaRPr lang="en-IN" dirty="0"/>
          </a:p>
        </p:txBody>
      </p:sp>
    </p:spTree>
    <p:extLst>
      <p:ext uri="{BB962C8B-B14F-4D97-AF65-F5344CB8AC3E}">
        <p14:creationId xmlns:p14="http://schemas.microsoft.com/office/powerpoint/2010/main" val="284949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B89BE-FB58-4861-8E50-8A33CF33D1D9}"/>
              </a:ext>
            </a:extLst>
          </p:cNvPr>
          <p:cNvSpPr>
            <a:spLocks noGrp="1"/>
          </p:cNvSpPr>
          <p:nvPr>
            <p:ph sz="quarter" idx="1"/>
          </p:nvPr>
        </p:nvSpPr>
        <p:spPr>
          <a:xfrm>
            <a:off x="304800" y="381000"/>
            <a:ext cx="8458200" cy="6172200"/>
          </a:xfrm>
        </p:spPr>
        <p:txBody>
          <a:bodyPr>
            <a:normAutofit fontScale="92500" lnSpcReduction="20000"/>
          </a:bodyPr>
          <a:lstStyle/>
          <a:p>
            <a:pPr>
              <a:lnSpc>
                <a:spcPct val="170000"/>
              </a:lnSpc>
            </a:pPr>
            <a:r>
              <a:rPr lang="en-US" sz="2500" b="0" dirty="0">
                <a:effectLst/>
                <a:latin typeface="Calibri" panose="020F0502020204030204" pitchFamily="34" charset="0"/>
                <a:cs typeface="Calibri" panose="020F0502020204030204" pitchFamily="34" charset="0"/>
              </a:rPr>
              <a:t>A </a:t>
            </a:r>
            <a:r>
              <a:rPr lang="en-US" sz="2500" b="1" dirty="0">
                <a:effectLst/>
                <a:latin typeface="Calibri" panose="020F0502020204030204" pitchFamily="34" charset="0"/>
                <a:cs typeface="Calibri" panose="020F0502020204030204" pitchFamily="34" charset="0"/>
              </a:rPr>
              <a:t>self-organizing map</a:t>
            </a:r>
            <a:r>
              <a:rPr lang="en-US" sz="2500" b="0" dirty="0">
                <a:effectLst/>
                <a:latin typeface="Calibri" panose="020F0502020204030204" pitchFamily="34" charset="0"/>
                <a:cs typeface="Calibri" panose="020F0502020204030204" pitchFamily="34" charset="0"/>
              </a:rPr>
              <a:t> (</a:t>
            </a:r>
            <a:r>
              <a:rPr lang="en-US" sz="2500" b="1" dirty="0">
                <a:effectLst/>
                <a:latin typeface="Calibri" panose="020F0502020204030204" pitchFamily="34" charset="0"/>
                <a:cs typeface="Calibri" panose="020F0502020204030204" pitchFamily="34" charset="0"/>
              </a:rPr>
              <a:t>SOM</a:t>
            </a:r>
            <a:r>
              <a:rPr lang="en-US" sz="2500" b="0" dirty="0">
                <a:effectLst/>
                <a:latin typeface="Calibri" panose="020F0502020204030204" pitchFamily="34" charset="0"/>
                <a:cs typeface="Calibri" panose="020F0502020204030204" pitchFamily="34" charset="0"/>
              </a:rPr>
              <a:t>) is a type of artificial neural network (ANN) that is trained using unsupervised learning to produce a low-dimensional (typically two-dimensional), discretized representation of the input space of the training samples, called a </a:t>
            </a:r>
            <a:r>
              <a:rPr lang="en-US" sz="2500" b="1" dirty="0">
                <a:effectLst/>
                <a:latin typeface="Calibri" panose="020F0502020204030204" pitchFamily="34" charset="0"/>
                <a:cs typeface="Calibri" panose="020F0502020204030204" pitchFamily="34" charset="0"/>
              </a:rPr>
              <a:t>map</a:t>
            </a:r>
            <a:r>
              <a:rPr lang="en-US" sz="2500" b="0" dirty="0">
                <a:effectLst/>
                <a:latin typeface="Calibri" panose="020F0502020204030204" pitchFamily="34" charset="0"/>
                <a:cs typeface="Calibri" panose="020F0502020204030204" pitchFamily="34" charset="0"/>
              </a:rPr>
              <a:t>, and is therefore a method to do </a:t>
            </a:r>
            <a:r>
              <a:rPr lang="en-US" sz="2500" b="1" dirty="0">
                <a:effectLst/>
                <a:latin typeface="Calibri" panose="020F0502020204030204" pitchFamily="34" charset="0"/>
                <a:cs typeface="Calibri" panose="020F0502020204030204" pitchFamily="34" charset="0"/>
              </a:rPr>
              <a:t>dimensionality reduction. </a:t>
            </a:r>
          </a:p>
          <a:p>
            <a:pPr marR="1163955">
              <a:lnSpc>
                <a:spcPct val="170000"/>
              </a:lnSpc>
            </a:pPr>
            <a:r>
              <a:rPr lang="en-US" sz="2500" dirty="0">
                <a:latin typeface="Calibri" panose="020F0502020204030204" pitchFamily="34" charset="0"/>
                <a:cs typeface="Calibri" panose="020F0502020204030204" pitchFamily="34" charset="0"/>
              </a:rPr>
              <a:t>Self-organizing maps differ from other artificial neural networks as they apply </a:t>
            </a:r>
            <a:r>
              <a:rPr lang="en-US" sz="2500" b="1" dirty="0">
                <a:latin typeface="Calibri" panose="020F0502020204030204" pitchFamily="34" charset="0"/>
                <a:cs typeface="Calibri" panose="020F0502020204030204" pitchFamily="34" charset="0"/>
              </a:rPr>
              <a:t>competitive learning </a:t>
            </a:r>
            <a:r>
              <a:rPr lang="en-US" sz="2500" dirty="0">
                <a:latin typeface="Calibri" panose="020F0502020204030204" pitchFamily="34" charset="0"/>
                <a:cs typeface="Calibri" panose="020F0502020204030204" pitchFamily="34" charset="0"/>
              </a:rPr>
              <a:t>as opposed to error-correction learning (such as backpropagation with gradient descent), and in the sense that they use a neighborhood function to preserve the topological properties of the input space.</a:t>
            </a:r>
          </a:p>
          <a:p>
            <a:pPr marR="1163955">
              <a:lnSpc>
                <a:spcPct val="170000"/>
              </a:lnSpc>
            </a:pPr>
            <a:endParaRPr lang="en-US" sz="2300" dirty="0">
              <a:latin typeface="Calibri" panose="020F0502020204030204" pitchFamily="34" charset="0"/>
              <a:cs typeface="Calibri" panose="020F0502020204030204" pitchFamily="34" charset="0"/>
            </a:endParaRPr>
          </a:p>
          <a:p>
            <a:pPr marR="1163955">
              <a:lnSpc>
                <a:spcPct val="150000"/>
              </a:lnSpc>
              <a:spcAft>
                <a:spcPts val="0"/>
              </a:spcAft>
            </a:pPr>
            <a:endParaRPr lang="en-US" sz="22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16356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FC00C-C401-4E21-B6D5-CBB3C9D33FE0}"/>
              </a:ext>
            </a:extLst>
          </p:cNvPr>
          <p:cNvSpPr>
            <a:spLocks noGrp="1"/>
          </p:cNvSpPr>
          <p:nvPr>
            <p:ph sz="quarter" idx="1"/>
          </p:nvPr>
        </p:nvSpPr>
        <p:spPr>
          <a:xfrm>
            <a:off x="428624" y="304800"/>
            <a:ext cx="8410575" cy="6248400"/>
          </a:xfrm>
        </p:spPr>
        <p:txBody>
          <a:bodyPr>
            <a:normAutofit/>
          </a:bodyPr>
          <a:lstStyle/>
          <a:p>
            <a:r>
              <a:rPr lang="en-US" sz="2200" dirty="0">
                <a:effectLst/>
                <a:latin typeface="Calibri" panose="020F0502020204030204" pitchFamily="34" charset="0"/>
                <a:cs typeface="Calibri" panose="020F0502020204030204" pitchFamily="34" charset="0"/>
              </a:rPr>
              <a:t>Think of your centroids as weightless points with weighted data points gathered around them.</a:t>
            </a:r>
          </a:p>
          <a:p>
            <a:r>
              <a:rPr lang="en-US" sz="2200" dirty="0">
                <a:effectLst/>
                <a:latin typeface="Calibri" panose="020F0502020204030204" pitchFamily="34" charset="0"/>
                <a:cs typeface="Calibri" panose="020F0502020204030204" pitchFamily="34" charset="0"/>
              </a:rPr>
              <a:t>We need to find and plot the new centroids at the center of each cluster's mass like you see in the figure below.</a:t>
            </a:r>
          </a:p>
          <a:p>
            <a:pPr algn="l"/>
            <a:r>
              <a:rPr lang="en-US" sz="2200" b="0" i="0" dirty="0">
                <a:effectLst/>
                <a:latin typeface="Calibri" panose="020F0502020204030204" pitchFamily="34" charset="0"/>
                <a:cs typeface="Calibri" panose="020F0502020204030204" pitchFamily="34" charset="0"/>
              </a:rPr>
              <a:t>As you can see, one of the red data points ended up in the blue cluster, and two blue points fell into the red cluster.</a:t>
            </a:r>
          </a:p>
          <a:p>
            <a:pPr marL="0" indent="0" algn="l">
              <a:buNone/>
            </a:pPr>
            <a:endParaRPr lang="en-US" sz="2200" b="0" i="0" dirty="0">
              <a:effectLst/>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440C885F-1D6F-4108-98B4-4D479E900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666999"/>
            <a:ext cx="6248400" cy="365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65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0A75F-3C72-4B9D-AAFD-78B9FB871053}"/>
              </a:ext>
            </a:extLst>
          </p:cNvPr>
          <p:cNvSpPr>
            <a:spLocks noGrp="1"/>
          </p:cNvSpPr>
          <p:nvPr>
            <p:ph sz="quarter" idx="1"/>
          </p:nvPr>
        </p:nvSpPr>
        <p:spPr>
          <a:xfrm>
            <a:off x="232279" y="50869"/>
            <a:ext cx="8454521" cy="6987780"/>
          </a:xfrm>
        </p:spPr>
        <p:txBody>
          <a:bodyPr>
            <a:normAutofit/>
          </a:bodyPr>
          <a:lstStyle/>
          <a:p>
            <a:r>
              <a:rPr lang="en-US" sz="2200" b="0" i="0" dirty="0">
                <a:effectLst/>
                <a:latin typeface="Calibri" panose="020F0502020204030204" pitchFamily="34" charset="0"/>
                <a:cs typeface="Calibri" panose="020F0502020204030204" pitchFamily="34" charset="0"/>
              </a:rPr>
              <a:t>Then we will repeat step 5 by reassigning each data point to its new centroid.</a:t>
            </a:r>
          </a:p>
          <a:p>
            <a:r>
              <a:rPr lang="en-US" sz="2200" b="0" i="0" dirty="0">
                <a:effectLst/>
                <a:latin typeface="Calibri" panose="020F0502020204030204" pitchFamily="34" charset="0"/>
                <a:cs typeface="Calibri" panose="020F0502020204030204" pitchFamily="34" charset="0"/>
              </a:rPr>
              <a:t>Again, we will end up with one red data point shifting to the blue cluster. </a:t>
            </a:r>
          </a:p>
          <a:p>
            <a:r>
              <a:rPr lang="en-US" sz="2200" b="0" i="0" dirty="0">
                <a:effectLst/>
                <a:latin typeface="Calibri" panose="020F0502020204030204" pitchFamily="34" charset="0"/>
                <a:cs typeface="Calibri" panose="020F0502020204030204" pitchFamily="34" charset="0"/>
              </a:rPr>
              <a:t>This will take us back to step 4 and we'll keep repeating until there are no more reassignments to be made.</a:t>
            </a:r>
            <a:endParaRPr lang="en-IN" sz="2200" dirty="0">
              <a:latin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14745785-034B-489E-BD22-A371C2410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537" y="2393674"/>
            <a:ext cx="4694200" cy="2787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113B64-7A6A-426B-B62D-8C82A1B87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64" y="2438400"/>
            <a:ext cx="409363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103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457200" y="304799"/>
            <a:ext cx="8052277" cy="6297677"/>
          </a:xfrm>
        </p:spPr>
        <p:txBody>
          <a:bodyPr>
            <a:normAutofit/>
          </a:bodyPr>
          <a:lstStyle/>
          <a:p>
            <a:pPr marL="0" indent="0" algn="ctr">
              <a:buNone/>
            </a:pPr>
            <a:r>
              <a:rPr lang="en-US" sz="2200" b="1" i="0" dirty="0">
                <a:solidFill>
                  <a:srgbClr val="202122"/>
                </a:solidFill>
                <a:effectLst/>
                <a:latin typeface="Calibri" panose="020F0502020204030204" pitchFamily="34" charset="0"/>
                <a:cs typeface="Calibri" panose="020F0502020204030204" pitchFamily="34" charset="0"/>
              </a:rPr>
              <a:t>Training process of SOM on a two-dimensional data set</a:t>
            </a:r>
            <a:endParaRPr lang="en-IN" sz="2200" b="1" dirty="0">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1DD82749-A38F-49A2-BE64-DB0294B792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71600"/>
            <a:ext cx="3709987" cy="467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767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FDA6F9-B993-40A5-AE37-11F9C8CF37CA}"/>
              </a:ext>
            </a:extLst>
          </p:cNvPr>
          <p:cNvSpPr>
            <a:spLocks noGrp="1"/>
          </p:cNvSpPr>
          <p:nvPr>
            <p:ph sz="quarter" idx="1"/>
          </p:nvPr>
        </p:nvSpPr>
        <p:spPr>
          <a:xfrm>
            <a:off x="304800" y="228599"/>
            <a:ext cx="8610600" cy="6400800"/>
          </a:xfrm>
        </p:spPr>
        <p:txBody>
          <a:bodyPr>
            <a:normAutofit/>
          </a:bodyPr>
          <a:lstStyle/>
          <a:p>
            <a:pPr marL="0" indent="0" algn="l">
              <a:buNone/>
            </a:pPr>
            <a:r>
              <a:rPr lang="en-US" sz="2200" b="1" i="0" dirty="0">
                <a:solidFill>
                  <a:srgbClr val="292929"/>
                </a:solidFill>
                <a:effectLst/>
                <a:latin typeface="Calibri" panose="020F0502020204030204" pitchFamily="34" charset="0"/>
                <a:cs typeface="Calibri" panose="020F0502020204030204" pitchFamily="34" charset="0"/>
              </a:rPr>
              <a:t>Adjusting the Weights</a:t>
            </a:r>
            <a:endParaRPr lang="en-US" sz="2200" b="0" i="0" dirty="0">
              <a:solidFill>
                <a:srgbClr val="292929"/>
              </a:solidFill>
              <a:effectLst/>
              <a:latin typeface="Calibri" panose="020F0502020204030204" pitchFamily="34" charset="0"/>
              <a:cs typeface="Calibri" panose="020F0502020204030204" pitchFamily="34" charset="0"/>
            </a:endParaRPr>
          </a:p>
          <a:p>
            <a:pPr algn="l"/>
            <a:r>
              <a:rPr lang="en-US" sz="2200" b="0" i="0" dirty="0">
                <a:solidFill>
                  <a:srgbClr val="292929"/>
                </a:solidFill>
                <a:effectLst/>
                <a:latin typeface="Calibri" panose="020F0502020204030204" pitchFamily="34" charset="0"/>
                <a:cs typeface="Calibri" panose="020F0502020204030204" pitchFamily="34" charset="0"/>
              </a:rPr>
              <a:t>Every node within the BMU’s neighborhood has its weight vector adjusted according to the following equation:</a:t>
            </a:r>
          </a:p>
          <a:p>
            <a:pPr marL="0" indent="0" algn="l">
              <a:buNone/>
            </a:pPr>
            <a:endParaRPr lang="en-US" sz="2200" b="0" i="0" dirty="0">
              <a:solidFill>
                <a:srgbClr val="292929"/>
              </a:solidFill>
              <a:effectLst/>
              <a:latin typeface="Calibri" panose="020F0502020204030204" pitchFamily="34" charset="0"/>
              <a:cs typeface="Calibri" panose="020F0502020204030204" pitchFamily="34" charset="0"/>
            </a:endParaRPr>
          </a:p>
          <a:p>
            <a:pPr marL="0" indent="0" algn="ctr">
              <a:buNone/>
            </a:pPr>
            <a:r>
              <a:rPr lang="en-US" sz="1800" b="1" i="0" dirty="0">
                <a:solidFill>
                  <a:srgbClr val="292929"/>
                </a:solidFill>
                <a:effectLst/>
                <a:latin typeface="Calibri" panose="020F0502020204030204" pitchFamily="34" charset="0"/>
                <a:cs typeface="Calibri" panose="020F0502020204030204" pitchFamily="34" charset="0"/>
              </a:rPr>
              <a:t>New Weights = Old Weights + Learning Rate (Input Vector — Old Weights)</a:t>
            </a:r>
          </a:p>
          <a:p>
            <a:pPr marL="0" indent="0" algn="ctr">
              <a:buNone/>
            </a:pPr>
            <a:r>
              <a:rPr lang="en-US" sz="1800" b="1" i="0" dirty="0">
                <a:solidFill>
                  <a:srgbClr val="292929"/>
                </a:solidFill>
                <a:effectLst/>
                <a:latin typeface="Calibri" panose="020F0502020204030204" pitchFamily="34" charset="0"/>
                <a:cs typeface="Calibri" panose="020F0502020204030204" pitchFamily="34" charset="0"/>
              </a:rPr>
              <a:t>W(t+1) = W(t) + L(t) {V(t) — W(t)}</a:t>
            </a:r>
          </a:p>
          <a:p>
            <a:pPr marL="0" indent="0" algn="ctr">
              <a:buNone/>
            </a:pPr>
            <a:endParaRPr lang="en-US" sz="1800" b="1" i="0" dirty="0">
              <a:solidFill>
                <a:srgbClr val="292929"/>
              </a:solidFill>
              <a:effectLst/>
              <a:latin typeface="Calibri" panose="020F0502020204030204" pitchFamily="34" charset="0"/>
              <a:cs typeface="Calibri" panose="020F0502020204030204" pitchFamily="34" charset="0"/>
            </a:endParaRPr>
          </a:p>
          <a:p>
            <a:pPr algn="l"/>
            <a:r>
              <a:rPr lang="en-US" sz="2200" b="0" i="0" dirty="0">
                <a:solidFill>
                  <a:srgbClr val="292929"/>
                </a:solidFill>
                <a:effectLst/>
                <a:latin typeface="Calibri" panose="020F0502020204030204" pitchFamily="34" charset="0"/>
                <a:cs typeface="Calibri" panose="020F0502020204030204" pitchFamily="34" charset="0"/>
              </a:rPr>
              <a:t>Where “t” represents the time-step and “L” is a small variable called the learning rate, which decreases with time. </a:t>
            </a:r>
          </a:p>
          <a:p>
            <a:pPr algn="l"/>
            <a:endParaRPr lang="en-US" sz="2200" dirty="0">
              <a:solidFill>
                <a:srgbClr val="292929"/>
              </a:solidFill>
              <a:latin typeface="Calibri" panose="020F0502020204030204" pitchFamily="34" charset="0"/>
              <a:cs typeface="Calibri" panose="020F0502020204030204" pitchFamily="34" charset="0"/>
            </a:endParaRPr>
          </a:p>
          <a:p>
            <a:pPr algn="l"/>
            <a:r>
              <a:rPr lang="en-US" sz="2200" b="0" i="0" dirty="0">
                <a:solidFill>
                  <a:srgbClr val="292929"/>
                </a:solidFill>
                <a:effectLst/>
                <a:latin typeface="Calibri" panose="020F0502020204030204" pitchFamily="34" charset="0"/>
                <a:cs typeface="Calibri" panose="020F0502020204030204" pitchFamily="34" charset="0"/>
              </a:rPr>
              <a:t>So according to our example are Node 4 is Best Match Unit corresponding their weights:</a:t>
            </a:r>
          </a:p>
          <a:p>
            <a:pPr algn="l"/>
            <a:endParaRPr lang="en-US" sz="2200" b="0" i="0" dirty="0">
              <a:solidFill>
                <a:srgbClr val="292929"/>
              </a:solidFill>
              <a:effectLst/>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pic>
        <p:nvPicPr>
          <p:cNvPr id="3077" name="Picture 5">
            <a:extLst>
              <a:ext uri="{FF2B5EF4-FFF2-40B4-BE49-F238E27FC236}">
                <a16:creationId xmlns:a16="http://schemas.microsoft.com/office/drawing/2014/main" id="{A0D7C641-04AA-4BB9-9A50-F75CC0BCE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852" y="5105400"/>
            <a:ext cx="6980296"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53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1E9FA-7132-460D-967E-8DFFA57F593E}"/>
              </a:ext>
            </a:extLst>
          </p:cNvPr>
          <p:cNvSpPr>
            <a:spLocks noGrp="1"/>
          </p:cNvSpPr>
          <p:nvPr>
            <p:ph sz="quarter" idx="1"/>
          </p:nvPr>
        </p:nvSpPr>
        <p:spPr>
          <a:xfrm>
            <a:off x="304800" y="304800"/>
            <a:ext cx="8610600" cy="6553200"/>
          </a:xfrm>
        </p:spPr>
        <p:txBody>
          <a:bodyPr>
            <a:normAutofit/>
          </a:bodyPr>
          <a:lstStyle/>
          <a:p>
            <a:pPr algn="l"/>
            <a:r>
              <a:rPr lang="en-US" sz="2100" b="0" i="0" dirty="0">
                <a:solidFill>
                  <a:srgbClr val="292929"/>
                </a:solidFill>
                <a:effectLst/>
                <a:latin typeface="Calibri" panose="020F0502020204030204" pitchFamily="34" charset="0"/>
                <a:cs typeface="Calibri" panose="020F0502020204030204" pitchFamily="34" charset="0"/>
              </a:rPr>
              <a:t>Learning rate = 0.5</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So update that weight according to the above equation,</a:t>
            </a:r>
          </a:p>
          <a:p>
            <a:r>
              <a:rPr lang="en-US" sz="2100" b="0" i="0" dirty="0">
                <a:solidFill>
                  <a:srgbClr val="292929"/>
                </a:solidFill>
                <a:effectLst/>
                <a:latin typeface="Calibri" panose="020F0502020204030204" pitchFamily="34" charset="0"/>
                <a:cs typeface="Calibri" panose="020F0502020204030204" pitchFamily="34" charset="0"/>
              </a:rPr>
              <a:t>For W</a:t>
            </a:r>
            <a:r>
              <a:rPr lang="en-US" sz="2100" b="0" i="0" baseline="-25000" dirty="0">
                <a:solidFill>
                  <a:srgbClr val="292929"/>
                </a:solidFill>
                <a:effectLst/>
                <a:latin typeface="Calibri" panose="020F0502020204030204" pitchFamily="34" charset="0"/>
                <a:cs typeface="Calibri" panose="020F0502020204030204" pitchFamily="34" charset="0"/>
              </a:rPr>
              <a:t>3,1</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Old Weights + Learning Rate (Input Vector1 — Old Weights)</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0.39 + 0.5 (0.7–0.39)</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0.545</a:t>
            </a:r>
          </a:p>
          <a:p>
            <a:pPr algn="l"/>
            <a:r>
              <a:rPr lang="en-US" sz="2100" b="0" i="0" dirty="0">
                <a:solidFill>
                  <a:srgbClr val="292929"/>
                </a:solidFill>
                <a:effectLst/>
                <a:latin typeface="Calibri" panose="020F0502020204030204" pitchFamily="34" charset="0"/>
                <a:cs typeface="Calibri" panose="020F0502020204030204" pitchFamily="34" charset="0"/>
              </a:rPr>
              <a:t>For W</a:t>
            </a:r>
            <a:r>
              <a:rPr lang="en-US" sz="2100" b="0" i="0" baseline="-25000" dirty="0">
                <a:solidFill>
                  <a:srgbClr val="292929"/>
                </a:solidFill>
                <a:effectLst/>
                <a:latin typeface="Calibri" panose="020F0502020204030204" pitchFamily="34" charset="0"/>
                <a:cs typeface="Calibri" panose="020F0502020204030204" pitchFamily="34" charset="0"/>
              </a:rPr>
              <a:t>3,2</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Old Weights + Learning Rate (Input Vector2 — Old Weights)</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0.42 + 0.5 (0.6–0.42)</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0.51</a:t>
            </a:r>
          </a:p>
          <a:p>
            <a:pPr algn="l"/>
            <a:r>
              <a:rPr lang="en-US" sz="2100" b="0" i="0" dirty="0">
                <a:solidFill>
                  <a:srgbClr val="292929"/>
                </a:solidFill>
                <a:effectLst/>
                <a:latin typeface="Calibri" panose="020F0502020204030204" pitchFamily="34" charset="0"/>
                <a:cs typeface="Calibri" panose="020F0502020204030204" pitchFamily="34" charset="0"/>
              </a:rPr>
              <a:t>For W</a:t>
            </a:r>
            <a:r>
              <a:rPr lang="en-US" sz="2100" b="0" i="0" baseline="-25000" dirty="0">
                <a:solidFill>
                  <a:srgbClr val="292929"/>
                </a:solidFill>
                <a:effectLst/>
                <a:latin typeface="Calibri" panose="020F0502020204030204" pitchFamily="34" charset="0"/>
                <a:cs typeface="Calibri" panose="020F0502020204030204" pitchFamily="34" charset="0"/>
              </a:rPr>
              <a:t>3,3</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Old Weights + Learning Rate (Input Vector3 — Old Weights)</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0.45 + 0.5 (0.9–0.45)</a:t>
            </a:r>
          </a:p>
          <a:p>
            <a:pPr marL="0" indent="0" algn="l">
              <a:buNone/>
            </a:pPr>
            <a:r>
              <a:rPr lang="en-US" sz="2100" b="0" i="0" dirty="0">
                <a:solidFill>
                  <a:srgbClr val="292929"/>
                </a:solidFill>
                <a:effectLst/>
                <a:latin typeface="Calibri" panose="020F0502020204030204" pitchFamily="34" charset="0"/>
                <a:cs typeface="Calibri" panose="020F0502020204030204" pitchFamily="34" charset="0"/>
              </a:rPr>
              <a:t>New Weights = 0.675</a:t>
            </a:r>
          </a:p>
          <a:p>
            <a:pPr marL="0" indent="0" algn="l">
              <a:buNone/>
            </a:pPr>
            <a:r>
              <a:rPr lang="en-US" sz="2100" b="1" i="0" dirty="0">
                <a:solidFill>
                  <a:srgbClr val="292929"/>
                </a:solidFill>
                <a:effectLst/>
                <a:latin typeface="Calibri" panose="020F0502020204030204" pitchFamily="34" charset="0"/>
                <a:cs typeface="Calibri" panose="020F0502020204030204" pitchFamily="34" charset="0"/>
              </a:rPr>
              <a:t>Updated weights:</a:t>
            </a:r>
            <a:endParaRPr lang="en-US" sz="2100" b="0" i="0" dirty="0">
              <a:solidFill>
                <a:srgbClr val="292929"/>
              </a:solidFill>
              <a:effectLst/>
              <a:latin typeface="Calibri" panose="020F0502020204030204" pitchFamily="34" charset="0"/>
              <a:cs typeface="Calibri" panose="020F0502020204030204" pitchFamily="34" charset="0"/>
            </a:endParaRPr>
          </a:p>
          <a:p>
            <a:endParaRPr lang="en-IN" sz="2100" dirty="0">
              <a:latin typeface="Calibri" panose="020F0502020204030204" pitchFamily="34" charset="0"/>
              <a:cs typeface="Calibri" panose="020F0502020204030204" pitchFamily="34" charset="0"/>
            </a:endParaRPr>
          </a:p>
        </p:txBody>
      </p:sp>
      <p:pic>
        <p:nvPicPr>
          <p:cNvPr id="4101" name="Picture 5">
            <a:extLst>
              <a:ext uri="{FF2B5EF4-FFF2-40B4-BE49-F238E27FC236}">
                <a16:creationId xmlns:a16="http://schemas.microsoft.com/office/drawing/2014/main" id="{5ED7A212-CBF7-4F6C-895F-B2D3AD38B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516" y="6172200"/>
            <a:ext cx="6361684" cy="47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50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a:bodyPr>
          <a:lstStyle/>
          <a:p>
            <a:pPr marL="0" indent="0">
              <a:lnSpc>
                <a:spcPct val="150000"/>
              </a:lnSpc>
              <a:buNone/>
            </a:pPr>
            <a:r>
              <a:rPr lang="en-US" sz="2200" b="1" dirty="0">
                <a:latin typeface="Calibri" panose="020F0502020204030204" pitchFamily="34" charset="0"/>
                <a:cs typeface="Calibri" panose="020F0502020204030204" pitchFamily="34" charset="0"/>
              </a:rPr>
              <a:t>Variations of SOMs:</a:t>
            </a:r>
          </a:p>
          <a:p>
            <a:pPr marL="0" indent="0">
              <a:lnSpc>
                <a:spcPct val="150000"/>
              </a:lnSpc>
              <a:buNone/>
            </a:pPr>
            <a:r>
              <a:rPr lang="en-US" sz="2200" b="1" dirty="0">
                <a:latin typeface="Calibri" panose="020F0502020204030204" pitchFamily="34" charset="0"/>
                <a:cs typeface="Calibri" panose="020F0502020204030204" pitchFamily="34" charset="0"/>
              </a:rPr>
              <a:t>A neural gas is a SOM without a static topology:</a:t>
            </a:r>
          </a:p>
          <a:p>
            <a:pPr>
              <a:lnSpc>
                <a:spcPct val="150000"/>
              </a:lnSpc>
            </a:pPr>
            <a:r>
              <a:rPr lang="en-US" sz="2200" dirty="0">
                <a:latin typeface="Calibri" panose="020F0502020204030204" pitchFamily="34" charset="0"/>
                <a:cs typeface="Calibri" panose="020F0502020204030204" pitchFamily="34" charset="0"/>
              </a:rPr>
              <a:t>Neural gas is an artificial neural network, inspired by the self-organizing map and introduced in 1991 by Thomas </a:t>
            </a:r>
            <a:r>
              <a:rPr lang="en-US" sz="2200" dirty="0" err="1">
                <a:latin typeface="Calibri" panose="020F0502020204030204" pitchFamily="34" charset="0"/>
                <a:cs typeface="Calibri" panose="020F0502020204030204" pitchFamily="34" charset="0"/>
              </a:rPr>
              <a:t>Martinetz</a:t>
            </a:r>
            <a:r>
              <a:rPr lang="en-US" sz="2200" dirty="0">
                <a:latin typeface="Calibri" panose="020F0502020204030204" pitchFamily="34" charset="0"/>
                <a:cs typeface="Calibri" panose="020F0502020204030204" pitchFamily="34" charset="0"/>
              </a:rPr>
              <a:t> and Klaus </a:t>
            </a:r>
            <a:r>
              <a:rPr lang="en-US" sz="2200" dirty="0" err="1">
                <a:latin typeface="Calibri" panose="020F0502020204030204" pitchFamily="34" charset="0"/>
                <a:cs typeface="Calibri" panose="020F0502020204030204" pitchFamily="34" charset="0"/>
              </a:rPr>
              <a:t>Schulten</a:t>
            </a:r>
            <a:r>
              <a:rPr lang="en-US" sz="2200" dirty="0">
                <a:latin typeface="Calibri" panose="020F0502020204030204" pitchFamily="34" charset="0"/>
                <a:cs typeface="Calibri" panose="020F0502020204030204" pitchFamily="34" charset="0"/>
              </a:rPr>
              <a:t>. </a:t>
            </a:r>
          </a:p>
          <a:p>
            <a:pPr>
              <a:lnSpc>
                <a:spcPct val="150000"/>
              </a:lnSpc>
            </a:pPr>
            <a:r>
              <a:rPr lang="en-US" sz="2200" dirty="0">
                <a:latin typeface="Calibri" panose="020F0502020204030204" pitchFamily="34" charset="0"/>
                <a:cs typeface="Calibri" panose="020F0502020204030204" pitchFamily="34" charset="0"/>
              </a:rPr>
              <a:t>The neural gas is a type of self-organizing map that was created to solve the challenge of mapping complex input data that occurs only in subspaces of the input space or even alters the subspace.</a:t>
            </a:r>
          </a:p>
          <a:p>
            <a:pPr>
              <a:lnSpc>
                <a:spcPct val="150000"/>
              </a:lnSpc>
            </a:pPr>
            <a:r>
              <a:rPr lang="en-US" sz="2200" dirty="0">
                <a:latin typeface="Calibri" panose="020F0502020204030204" pitchFamily="34" charset="0"/>
                <a:cs typeface="Calibri" panose="020F0502020204030204" pitchFamily="34" charset="0"/>
              </a:rPr>
              <a:t>In a nutshell, the goal of a neural gas is to create a </a:t>
            </a:r>
            <a:r>
              <a:rPr lang="en-US" sz="2200" b="1" dirty="0">
                <a:latin typeface="Calibri" panose="020F0502020204030204" pitchFamily="34" charset="0"/>
                <a:cs typeface="Calibri" panose="020F0502020204030204" pitchFamily="34" charset="0"/>
              </a:rPr>
              <a:t>SOM without a grid framework. </a:t>
            </a:r>
          </a:p>
          <a:p>
            <a:r>
              <a:rPr lang="en-US" sz="2200" dirty="0">
                <a:latin typeface="Calibri" panose="020F0502020204030204" pitchFamily="34" charset="0"/>
                <a:cs typeface="Calibri" panose="020F0502020204030204" pitchFamily="34" charset="0"/>
              </a:rPr>
              <a:t>A truly dynamic neighborhood function distinguishes a neural gas from a SOM. </a:t>
            </a:r>
          </a:p>
          <a:p>
            <a:endParaRPr lang="en-US" sz="1600" b="0" i="1" u="none" strike="noStrike" baseline="0" dirty="0">
              <a:solidFill>
                <a:srgbClr val="000000"/>
              </a:solidFill>
              <a:latin typeface="LMMathItalic10-Regular"/>
            </a:endParaRPr>
          </a:p>
        </p:txBody>
      </p:sp>
    </p:spTree>
    <p:extLst>
      <p:ext uri="{BB962C8B-B14F-4D97-AF65-F5344CB8AC3E}">
        <p14:creationId xmlns:p14="http://schemas.microsoft.com/office/powerpoint/2010/main" val="2716623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5AF42F-6731-4571-BC68-D1D1A328CA96}"/>
              </a:ext>
            </a:extLst>
          </p:cNvPr>
          <p:cNvPicPr>
            <a:picLocks noGrp="1" noChangeAspect="1"/>
          </p:cNvPicPr>
          <p:nvPr>
            <p:ph sz="quarter" idx="1"/>
          </p:nvPr>
        </p:nvPicPr>
        <p:blipFill>
          <a:blip r:embed="rId2"/>
          <a:stretch>
            <a:fillRect/>
          </a:stretch>
        </p:blipFill>
        <p:spPr>
          <a:xfrm>
            <a:off x="228600" y="180079"/>
            <a:ext cx="8458200" cy="6530518"/>
          </a:xfrm>
        </p:spPr>
      </p:pic>
    </p:spTree>
    <p:extLst>
      <p:ext uri="{BB962C8B-B14F-4D97-AF65-F5344CB8AC3E}">
        <p14:creationId xmlns:p14="http://schemas.microsoft.com/office/powerpoint/2010/main" val="272405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FB63D-68A1-4AEE-AF74-BB126E37902A}"/>
              </a:ext>
            </a:extLst>
          </p:cNvPr>
          <p:cNvSpPr>
            <a:spLocks noGrp="1"/>
          </p:cNvSpPr>
          <p:nvPr>
            <p:ph sz="quarter" idx="1"/>
          </p:nvPr>
        </p:nvSpPr>
        <p:spPr>
          <a:xfrm>
            <a:off x="228600" y="228600"/>
            <a:ext cx="8686800" cy="6324600"/>
          </a:xfrm>
        </p:spPr>
        <p:txBody>
          <a:bodyPr>
            <a:normAutofit/>
          </a:bodyPr>
          <a:lstStyle/>
          <a:p>
            <a:pPr>
              <a:lnSpc>
                <a:spcPct val="150000"/>
              </a:lnSpc>
            </a:pPr>
            <a:r>
              <a:rPr lang="en-US" sz="2100" dirty="0">
                <a:latin typeface="Calibri" panose="020F0502020204030204" pitchFamily="34" charset="0"/>
                <a:cs typeface="Calibri" panose="020F0502020204030204" pitchFamily="34" charset="0"/>
              </a:rPr>
              <a:t>In general, the distance between the neuron and the winner neuron in the input space is used to make this decision.</a:t>
            </a:r>
          </a:p>
          <a:p>
            <a:pPr>
              <a:lnSpc>
                <a:spcPct val="150000"/>
              </a:lnSpc>
            </a:pPr>
            <a:r>
              <a:rPr lang="en-US" sz="2100" dirty="0">
                <a:latin typeface="Calibri" panose="020F0502020204030204" pitchFamily="34" charset="0"/>
                <a:cs typeface="Calibri" panose="020F0502020204030204" pitchFamily="34" charset="0"/>
              </a:rPr>
              <a:t>The learning steps are quite similar to the SOM learning stages because they are developed from t</a:t>
            </a:r>
          </a:p>
          <a:p>
            <a:pPr lvl="1">
              <a:lnSpc>
                <a:spcPct val="150000"/>
              </a:lnSpc>
            </a:pPr>
            <a:r>
              <a:rPr lang="en-US" sz="2100" b="0" u="none" strike="noStrike" baseline="0" dirty="0">
                <a:solidFill>
                  <a:srgbClr val="000000"/>
                </a:solidFill>
                <a:latin typeface="Calibri" panose="020F0502020204030204" pitchFamily="34" charset="0"/>
                <a:cs typeface="Calibri" panose="020F0502020204030204" pitchFamily="34" charset="0"/>
              </a:rPr>
              <a:t>again, random initialization of</a:t>
            </a:r>
            <a:endParaRPr lang="en-IN" sz="2100" b="0" u="none" strike="noStrike" baseline="0" dirty="0">
              <a:solidFill>
                <a:srgbClr val="000000"/>
              </a:solidFill>
              <a:latin typeface="Calibri" panose="020F0502020204030204" pitchFamily="34" charset="0"/>
              <a:cs typeface="Calibri" panose="020F0502020204030204" pitchFamily="34" charset="0"/>
            </a:endParaRPr>
          </a:p>
          <a:p>
            <a:pPr lvl="1">
              <a:lnSpc>
                <a:spcPct val="150000"/>
              </a:lnSpc>
            </a:pPr>
            <a:r>
              <a:rPr lang="en-US" sz="2100" b="0" u="none" strike="noStrike" baseline="0" dirty="0">
                <a:solidFill>
                  <a:srgbClr val="000000"/>
                </a:solidFill>
                <a:latin typeface="Calibri" panose="020F0502020204030204" pitchFamily="34" charset="0"/>
                <a:cs typeface="Calibri" panose="020F0502020204030204" pitchFamily="34" charset="0"/>
              </a:rPr>
              <a:t>selection and presentation of a pattern of the input space             </a:t>
            </a:r>
            <a:endParaRPr lang="en-US" sz="2100" dirty="0">
              <a:latin typeface="Calibri" panose="020F0502020204030204" pitchFamily="34" charset="0"/>
              <a:cs typeface="Calibri" panose="020F0502020204030204" pitchFamily="34" charset="0"/>
            </a:endParaRPr>
          </a:p>
          <a:p>
            <a:pPr lvl="1">
              <a:lnSpc>
                <a:spcPct val="150000"/>
              </a:lnSpc>
            </a:pPr>
            <a:r>
              <a:rPr lang="en-IN" sz="2100" b="0" u="none" strike="noStrike" baseline="0" dirty="0">
                <a:solidFill>
                  <a:srgbClr val="000000"/>
                </a:solidFill>
                <a:latin typeface="Calibri" panose="020F0502020204030204" pitchFamily="34" charset="0"/>
                <a:cs typeface="Calibri" panose="020F0502020204030204" pitchFamily="34" charset="0"/>
              </a:rPr>
              <a:t>neuron distance measurement.</a:t>
            </a:r>
          </a:p>
          <a:p>
            <a:pPr lvl="1">
              <a:lnSpc>
                <a:spcPct val="150000"/>
              </a:lnSpc>
            </a:pPr>
            <a:r>
              <a:rPr lang="en-US" sz="2100" b="0" u="none" strike="noStrike" baseline="0" dirty="0">
                <a:solidFill>
                  <a:srgbClr val="000000"/>
                </a:solidFill>
                <a:latin typeface="Calibri" panose="020F0502020204030204" pitchFamily="34" charset="0"/>
                <a:cs typeface="Calibri" panose="020F0502020204030204" pitchFamily="34" charset="0"/>
              </a:rPr>
              <a:t>identification of the winner neuron </a:t>
            </a:r>
            <a:r>
              <a:rPr lang="en-US" sz="2100" b="0" u="none" strike="noStrike" baseline="0" dirty="0" err="1">
                <a:solidFill>
                  <a:srgbClr val="000000"/>
                </a:solidFill>
                <a:latin typeface="Calibri" panose="020F0502020204030204" pitchFamily="34" charset="0"/>
                <a:cs typeface="Calibri" panose="020F0502020204030204" pitchFamily="34" charset="0"/>
              </a:rPr>
              <a:t>i</a:t>
            </a:r>
            <a:r>
              <a:rPr lang="en-US" sz="2100" b="0" u="none" strike="noStrike" baseline="0" dirty="0">
                <a:solidFill>
                  <a:srgbClr val="000000"/>
                </a:solidFill>
                <a:latin typeface="Calibri" panose="020F0502020204030204" pitchFamily="34" charset="0"/>
                <a:cs typeface="Calibri" panose="020F0502020204030204" pitchFamily="34" charset="0"/>
              </a:rPr>
              <a:t>. </a:t>
            </a:r>
          </a:p>
          <a:p>
            <a:pPr lvl="1">
              <a:lnSpc>
                <a:spcPct val="150000"/>
              </a:lnSpc>
            </a:pPr>
            <a:r>
              <a:rPr lang="en-US" sz="2100" b="1" u="none" strike="noStrike" baseline="0" dirty="0">
                <a:solidFill>
                  <a:srgbClr val="000000"/>
                </a:solidFill>
                <a:latin typeface="Calibri" panose="020F0502020204030204" pitchFamily="34" charset="0"/>
                <a:cs typeface="Calibri" panose="020F0502020204030204" pitchFamily="34" charset="0"/>
              </a:rPr>
              <a:t>Intermediate step: </a:t>
            </a:r>
            <a:r>
              <a:rPr lang="en-US" sz="2100" b="0" u="none" strike="noStrike" baseline="0" dirty="0">
                <a:solidFill>
                  <a:srgbClr val="000000"/>
                </a:solidFill>
                <a:latin typeface="Calibri" panose="020F0502020204030204" pitchFamily="34" charset="0"/>
                <a:cs typeface="Calibri" panose="020F0502020204030204" pitchFamily="34" charset="0"/>
              </a:rPr>
              <a:t>generation of a list L of neurons sorted in ascending order by their distance to the winner neuron.</a:t>
            </a:r>
          </a:p>
          <a:p>
            <a:pPr lvl="1">
              <a:lnSpc>
                <a:spcPct val="150000"/>
              </a:lnSpc>
            </a:pPr>
            <a:r>
              <a:rPr lang="en-US" sz="2100" b="0" u="none" strike="noStrike" baseline="0" dirty="0">
                <a:solidFill>
                  <a:srgbClr val="000000"/>
                </a:solidFill>
                <a:latin typeface="Calibri" panose="020F0502020204030204" pitchFamily="34" charset="0"/>
                <a:cs typeface="Calibri" panose="020F0502020204030204" pitchFamily="34" charset="0"/>
              </a:rPr>
              <a:t>The first neuron in the list L is the neuron that is closest to the </a:t>
            </a:r>
            <a:r>
              <a:rPr lang="en-IN" sz="2100" b="0" u="none" strike="noStrike" baseline="0" dirty="0">
                <a:solidFill>
                  <a:srgbClr val="000000"/>
                </a:solidFill>
                <a:latin typeface="Calibri" panose="020F0502020204030204" pitchFamily="34" charset="0"/>
                <a:cs typeface="Calibri" panose="020F0502020204030204" pitchFamily="34" charset="0"/>
              </a:rPr>
              <a:t>winner neuron.</a:t>
            </a:r>
          </a:p>
          <a:p>
            <a:endParaRPr lang="en-IN" dirty="0"/>
          </a:p>
        </p:txBody>
      </p:sp>
      <p:pic>
        <p:nvPicPr>
          <p:cNvPr id="4" name="Picture 3">
            <a:extLst>
              <a:ext uri="{FF2B5EF4-FFF2-40B4-BE49-F238E27FC236}">
                <a16:creationId xmlns:a16="http://schemas.microsoft.com/office/drawing/2014/main" id="{34253C12-FBB5-4CD3-A7E0-07E0489B50A5}"/>
              </a:ext>
            </a:extLst>
          </p:cNvPr>
          <p:cNvPicPr>
            <a:picLocks noChangeAspect="1"/>
          </p:cNvPicPr>
          <p:nvPr/>
        </p:nvPicPr>
        <p:blipFill>
          <a:blip r:embed="rId2"/>
          <a:stretch>
            <a:fillRect/>
          </a:stretch>
        </p:blipFill>
        <p:spPr>
          <a:xfrm>
            <a:off x="7162800" y="2971799"/>
            <a:ext cx="762000" cy="350655"/>
          </a:xfrm>
          <a:prstGeom prst="rect">
            <a:avLst/>
          </a:prstGeom>
        </p:spPr>
      </p:pic>
      <p:pic>
        <p:nvPicPr>
          <p:cNvPr id="5" name="Picture 4">
            <a:extLst>
              <a:ext uri="{FF2B5EF4-FFF2-40B4-BE49-F238E27FC236}">
                <a16:creationId xmlns:a16="http://schemas.microsoft.com/office/drawing/2014/main" id="{499C1594-9568-4729-9DE8-0E95829E64A5}"/>
              </a:ext>
            </a:extLst>
          </p:cNvPr>
          <p:cNvPicPr>
            <a:picLocks noChangeAspect="1"/>
          </p:cNvPicPr>
          <p:nvPr/>
        </p:nvPicPr>
        <p:blipFill>
          <a:blip r:embed="rId3"/>
          <a:stretch>
            <a:fillRect/>
          </a:stretch>
        </p:blipFill>
        <p:spPr>
          <a:xfrm>
            <a:off x="4267200" y="2438400"/>
            <a:ext cx="914400" cy="335333"/>
          </a:xfrm>
          <a:prstGeom prst="rect">
            <a:avLst/>
          </a:prstGeom>
        </p:spPr>
      </p:pic>
    </p:spTree>
    <p:extLst>
      <p:ext uri="{BB962C8B-B14F-4D97-AF65-F5344CB8AC3E}">
        <p14:creationId xmlns:p14="http://schemas.microsoft.com/office/powerpoint/2010/main" val="1511953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334C55-91E5-40C7-B895-DCF2481AB57A}"/>
              </a:ext>
            </a:extLst>
          </p:cNvPr>
          <p:cNvSpPr>
            <a:spLocks noGrp="1"/>
          </p:cNvSpPr>
          <p:nvPr>
            <p:ph sz="quarter" idx="1"/>
          </p:nvPr>
        </p:nvSpPr>
        <p:spPr>
          <a:xfrm>
            <a:off x="457200" y="381000"/>
            <a:ext cx="8229600" cy="5638800"/>
          </a:xfrm>
        </p:spPr>
        <p:txBody>
          <a:bodyPr>
            <a:normAutofit/>
          </a:bodyPr>
          <a:lstStyle/>
          <a:p>
            <a:pPr marL="0" indent="0">
              <a:buNone/>
            </a:pPr>
            <a:r>
              <a:rPr lang="en-US" sz="2400" b="1" u="none" strike="noStrike" baseline="0" dirty="0">
                <a:solidFill>
                  <a:srgbClr val="000000"/>
                </a:solidFill>
                <a:latin typeface="Calibri" panose="020F0502020204030204" pitchFamily="34" charset="0"/>
                <a:cs typeface="Calibri" panose="020F0502020204030204" pitchFamily="34" charset="0"/>
              </a:rPr>
              <a:t>Intermediate step:</a:t>
            </a:r>
            <a:endParaRPr lang="en-IN" sz="2200"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A7A5909-B9D2-4622-B6B7-3C8059B51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2977854" cy="254628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453C35D-07C1-4879-8C6B-FDF9CCE50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76401"/>
            <a:ext cx="3886200" cy="436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830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a:bodyPr>
          <a:lstStyle/>
          <a:p>
            <a:pPr marL="0" indent="0" algn="l">
              <a:buNone/>
            </a:pPr>
            <a:r>
              <a:rPr lang="en-IN" sz="2100" b="0" u="none" strike="noStrike" baseline="0" dirty="0">
                <a:solidFill>
                  <a:srgbClr val="000000"/>
                </a:solidFill>
                <a:latin typeface="Calibri" panose="020F0502020204030204" pitchFamily="34" charset="0"/>
                <a:cs typeface="Calibri" panose="020F0502020204030204" pitchFamily="34" charset="0"/>
              </a:rPr>
              <a:t>				</a:t>
            </a:r>
            <a:endParaRPr lang="en-US" sz="2200" b="0" u="none" strike="noStrike" baseline="0" dirty="0">
              <a:solidFill>
                <a:srgbClr val="000000"/>
              </a:solidFill>
              <a:latin typeface="Calibri" panose="020F0502020204030204" pitchFamily="34" charset="0"/>
              <a:cs typeface="Calibri" panose="020F0502020204030204" pitchFamily="34" charset="0"/>
            </a:endParaRPr>
          </a:p>
          <a:p>
            <a:pPr>
              <a:lnSpc>
                <a:spcPct val="150000"/>
              </a:lnSpc>
            </a:pPr>
            <a:r>
              <a:rPr lang="en-US" sz="2200" dirty="0">
                <a:solidFill>
                  <a:srgbClr val="000000"/>
                </a:solidFill>
                <a:latin typeface="Calibri" panose="020F0502020204030204" pitchFamily="34" charset="0"/>
                <a:cs typeface="Calibri" panose="020F0502020204030204" pitchFamily="34" charset="0"/>
              </a:rPr>
              <a:t>C</a:t>
            </a:r>
            <a:r>
              <a:rPr lang="en-US" sz="2200" b="0" u="none" strike="noStrike" baseline="0" dirty="0">
                <a:solidFill>
                  <a:srgbClr val="000000"/>
                </a:solidFill>
                <a:latin typeface="Calibri" panose="020F0502020204030204" pitchFamily="34" charset="0"/>
                <a:cs typeface="Calibri" panose="020F0502020204030204" pitchFamily="34" charset="0"/>
              </a:rPr>
              <a:t>hanging the centers by means of the known rule but with the slightly modified </a:t>
            </a:r>
            <a:r>
              <a:rPr lang="en-IN" sz="2200" b="0" u="none" strike="noStrike" baseline="0" dirty="0">
                <a:solidFill>
                  <a:srgbClr val="000000"/>
                </a:solidFill>
                <a:latin typeface="Calibri" panose="020F0502020204030204" pitchFamily="34" charset="0"/>
                <a:cs typeface="Calibri" panose="020F0502020204030204" pitchFamily="34" charset="0"/>
              </a:rPr>
              <a:t>topology function</a:t>
            </a:r>
          </a:p>
          <a:p>
            <a:pPr marL="0" indent="0">
              <a:lnSpc>
                <a:spcPct val="150000"/>
              </a:lnSpc>
              <a:buNone/>
            </a:pPr>
            <a:r>
              <a:rPr lang="en-IN" sz="2200" b="0" u="none" strike="noStrike" dirty="0">
                <a:solidFill>
                  <a:srgbClr val="000000"/>
                </a:solidFill>
                <a:latin typeface="Calibri" panose="020F0502020204030204" pitchFamily="34" charset="0"/>
                <a:cs typeface="Calibri" panose="020F0502020204030204" pitchFamily="34" charset="0"/>
              </a:rPr>
              <a:t>			</a:t>
            </a:r>
            <a:r>
              <a:rPr lang="en-IN" sz="2200" b="0" u="none" strike="noStrike" dirty="0" err="1">
                <a:solidFill>
                  <a:srgbClr val="000000"/>
                </a:solidFill>
                <a:latin typeface="Calibri" panose="020F0502020204030204" pitchFamily="34" charset="0"/>
                <a:cs typeface="Calibri" panose="020F0502020204030204" pitchFamily="34" charset="0"/>
              </a:rPr>
              <a:t>h</a:t>
            </a:r>
            <a:r>
              <a:rPr lang="en-IN" sz="2200" b="0" u="none" strike="noStrike" baseline="-25000" dirty="0" err="1">
                <a:solidFill>
                  <a:srgbClr val="000000"/>
                </a:solidFill>
                <a:latin typeface="Calibri" panose="020F0502020204030204" pitchFamily="34" charset="0"/>
                <a:cs typeface="Calibri" panose="020F0502020204030204" pitchFamily="34" charset="0"/>
              </a:rPr>
              <a:t>L</a:t>
            </a:r>
            <a:r>
              <a:rPr lang="en-IN" sz="2200" b="0" u="none" strike="noStrike" baseline="0" dirty="0">
                <a:solidFill>
                  <a:srgbClr val="000000"/>
                </a:solidFill>
                <a:latin typeface="Calibri" panose="020F0502020204030204" pitchFamily="34" charset="0"/>
                <a:cs typeface="Calibri" panose="020F0502020204030204" pitchFamily="34" charset="0"/>
              </a:rPr>
              <a:t>(</a:t>
            </a:r>
            <a:r>
              <a:rPr lang="en-IN" sz="2200" b="0" u="none" strike="noStrike" baseline="0" dirty="0" err="1">
                <a:solidFill>
                  <a:srgbClr val="000000"/>
                </a:solidFill>
                <a:latin typeface="Calibri" panose="020F0502020204030204" pitchFamily="34" charset="0"/>
                <a:cs typeface="Calibri" panose="020F0502020204030204" pitchFamily="34" charset="0"/>
              </a:rPr>
              <a:t>i</a:t>
            </a:r>
            <a:r>
              <a:rPr lang="en-IN" sz="2200" b="0" u="none" strike="noStrike" baseline="0" dirty="0">
                <a:solidFill>
                  <a:srgbClr val="000000"/>
                </a:solidFill>
                <a:latin typeface="Calibri" panose="020F0502020204030204" pitchFamily="34" charset="0"/>
                <a:cs typeface="Calibri" panose="020F0502020204030204" pitchFamily="34" charset="0"/>
              </a:rPr>
              <a:t>, k, t)</a:t>
            </a:r>
          </a:p>
          <a:p>
            <a:pPr>
              <a:lnSpc>
                <a:spcPct val="150000"/>
              </a:lnSpc>
            </a:pPr>
            <a:r>
              <a:rPr lang="en-US" sz="2200" b="0" u="none" strike="noStrike" baseline="0" dirty="0">
                <a:solidFill>
                  <a:srgbClr val="000000"/>
                </a:solidFill>
                <a:latin typeface="Calibri" panose="020F0502020204030204" pitchFamily="34" charset="0"/>
                <a:cs typeface="Calibri" panose="020F0502020204030204" pitchFamily="34" charset="0"/>
              </a:rPr>
              <a:t>The function </a:t>
            </a:r>
            <a:r>
              <a:rPr lang="en-US" sz="2200" b="0" u="none" strike="noStrike" baseline="0" dirty="0" err="1">
                <a:solidFill>
                  <a:srgbClr val="000000"/>
                </a:solidFill>
                <a:latin typeface="Calibri" panose="020F0502020204030204" pitchFamily="34" charset="0"/>
                <a:cs typeface="Calibri" panose="020F0502020204030204" pitchFamily="34" charset="0"/>
              </a:rPr>
              <a:t>h</a:t>
            </a:r>
            <a:r>
              <a:rPr lang="en-US" sz="2200" b="0" u="none" strike="noStrike" baseline="-25000" dirty="0" err="1">
                <a:solidFill>
                  <a:srgbClr val="000000"/>
                </a:solidFill>
                <a:latin typeface="Calibri" panose="020F0502020204030204" pitchFamily="34" charset="0"/>
                <a:cs typeface="Calibri" panose="020F0502020204030204" pitchFamily="34" charset="0"/>
              </a:rPr>
              <a:t>L</a:t>
            </a:r>
            <a:r>
              <a:rPr lang="en-US" sz="2200" b="0" u="none" strike="noStrike" baseline="0" dirty="0">
                <a:solidFill>
                  <a:srgbClr val="000000"/>
                </a:solidFill>
                <a:latin typeface="Calibri" panose="020F0502020204030204" pitchFamily="34" charset="0"/>
                <a:cs typeface="Calibri" panose="020F0502020204030204" pitchFamily="34" charset="0"/>
              </a:rPr>
              <a:t>(</a:t>
            </a:r>
            <a:r>
              <a:rPr lang="en-US" sz="2200" b="0" u="none" strike="noStrike" baseline="0" dirty="0" err="1">
                <a:solidFill>
                  <a:srgbClr val="000000"/>
                </a:solidFill>
                <a:latin typeface="Calibri" panose="020F0502020204030204" pitchFamily="34" charset="0"/>
                <a:cs typeface="Calibri" panose="020F0502020204030204" pitchFamily="34" charset="0"/>
              </a:rPr>
              <a:t>i</a:t>
            </a:r>
            <a:r>
              <a:rPr lang="en-US" sz="2200" b="0" u="none" strike="noStrike" baseline="0" dirty="0">
                <a:solidFill>
                  <a:srgbClr val="000000"/>
                </a:solidFill>
                <a:latin typeface="Calibri" panose="020F0502020204030204" pitchFamily="34" charset="0"/>
                <a:cs typeface="Calibri" panose="020F0502020204030204" pitchFamily="34" charset="0"/>
              </a:rPr>
              <a:t>, k, t), which is slightly modified compared with the original function h(</a:t>
            </a:r>
            <a:r>
              <a:rPr lang="en-US" sz="2200" b="0" u="none" strike="noStrike" baseline="0" dirty="0" err="1">
                <a:solidFill>
                  <a:srgbClr val="000000"/>
                </a:solidFill>
                <a:latin typeface="Calibri" panose="020F0502020204030204" pitchFamily="34" charset="0"/>
                <a:cs typeface="Calibri" panose="020F0502020204030204" pitchFamily="34" charset="0"/>
              </a:rPr>
              <a:t>i</a:t>
            </a:r>
            <a:r>
              <a:rPr lang="en-US" sz="2200" b="0" u="none" strike="noStrike" baseline="0" dirty="0">
                <a:solidFill>
                  <a:srgbClr val="000000"/>
                </a:solidFill>
                <a:latin typeface="Calibri" panose="020F0502020204030204" pitchFamily="34" charset="0"/>
                <a:cs typeface="Calibri" panose="020F0502020204030204" pitchFamily="34" charset="0"/>
              </a:rPr>
              <a:t>, k, t), now regards the first elements of the list as the neighborhood</a:t>
            </a:r>
            <a:r>
              <a:rPr lang="en-IN" sz="2200" dirty="0">
                <a:solidFill>
                  <a:srgbClr val="000000"/>
                </a:solidFill>
                <a:latin typeface="Calibri" panose="020F0502020204030204" pitchFamily="34" charset="0"/>
                <a:cs typeface="Calibri" panose="020F0502020204030204" pitchFamily="34" charset="0"/>
              </a:rPr>
              <a:t> </a:t>
            </a:r>
            <a:r>
              <a:rPr lang="en-US" sz="2200" b="0" u="none" strike="noStrike" baseline="0" dirty="0">
                <a:latin typeface="Calibri" panose="020F0502020204030204" pitchFamily="34" charset="0"/>
                <a:cs typeface="Calibri" panose="020F0502020204030204" pitchFamily="34" charset="0"/>
              </a:rPr>
              <a:t>of the winner neuron </a:t>
            </a:r>
            <a:r>
              <a:rPr lang="en-US" sz="2200" b="0" u="none" strike="noStrike" baseline="0" dirty="0" err="1">
                <a:latin typeface="Calibri" panose="020F0502020204030204" pitchFamily="34" charset="0"/>
                <a:cs typeface="Calibri" panose="020F0502020204030204" pitchFamily="34" charset="0"/>
              </a:rPr>
              <a:t>i</a:t>
            </a:r>
            <a:r>
              <a:rPr lang="en-US" sz="2200" b="0" u="none" strike="noStrike" baseline="0" dirty="0">
                <a:latin typeface="Calibri" panose="020F0502020204030204" pitchFamily="34" charset="0"/>
                <a:cs typeface="Calibri" panose="020F0502020204030204" pitchFamily="34" charset="0"/>
              </a:rPr>
              <a:t>. </a:t>
            </a:r>
          </a:p>
          <a:p>
            <a:pPr>
              <a:lnSpc>
                <a:spcPct val="150000"/>
              </a:lnSpc>
            </a:pPr>
            <a:r>
              <a:rPr lang="en-US" sz="2200" b="0" u="none" strike="noStrike" baseline="0" dirty="0">
                <a:latin typeface="Calibri" panose="020F0502020204030204" pitchFamily="34" charset="0"/>
                <a:cs typeface="Calibri" panose="020F0502020204030204" pitchFamily="34" charset="0"/>
              </a:rPr>
              <a:t>The direct result is that – like the free-floating molecules in a gas – the neighborhood relationships between the neurons can change anytime, and the number of neighbors is almost arbitrary, too. </a:t>
            </a:r>
          </a:p>
          <a:p>
            <a:endParaRPr lang="en-US" sz="2200" b="0" u="none" strike="noStrike" baseline="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455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3230D-FC0D-46F1-A9B1-20CF60608E24}"/>
              </a:ext>
            </a:extLst>
          </p:cNvPr>
          <p:cNvSpPr>
            <a:spLocks noGrp="1"/>
          </p:cNvSpPr>
          <p:nvPr>
            <p:ph sz="quarter" idx="1"/>
          </p:nvPr>
        </p:nvSpPr>
        <p:spPr>
          <a:xfrm>
            <a:off x="457200" y="304800"/>
            <a:ext cx="8458200" cy="6324600"/>
          </a:xfrm>
        </p:spPr>
        <p:txBody>
          <a:bodyPr>
            <a:normAutofit/>
          </a:bodyPr>
          <a:lstStyle/>
          <a:p>
            <a:pPr marR="1163955">
              <a:lnSpc>
                <a:spcPct val="150000"/>
              </a:lnSpc>
              <a:spcAft>
                <a:spcPts val="0"/>
              </a:spcAft>
            </a:pPr>
            <a:r>
              <a:rPr lang="en-US" sz="2200" dirty="0">
                <a:latin typeface="Calibri" panose="020F0502020204030204" pitchFamily="34" charset="0"/>
                <a:cs typeface="Calibri" panose="020F0502020204030204" pitchFamily="34" charset="0"/>
              </a:rPr>
              <a:t>Unlike the other network paradigms we have already got to know, for SOMs it is unnecessary to ask what the neurons calculate. </a:t>
            </a:r>
          </a:p>
          <a:p>
            <a:pPr marR="1163955">
              <a:lnSpc>
                <a:spcPct val="150000"/>
              </a:lnSpc>
              <a:spcAft>
                <a:spcPts val="0"/>
              </a:spcAft>
            </a:pPr>
            <a:r>
              <a:rPr lang="en-US" sz="2200" dirty="0">
                <a:latin typeface="Calibri" panose="020F0502020204030204" pitchFamily="34" charset="0"/>
                <a:cs typeface="Calibri" panose="020F0502020204030204" pitchFamily="34" charset="0"/>
              </a:rPr>
              <a:t>We only ask which neuron is active at</a:t>
            </a:r>
            <a:r>
              <a:rPr lang="en-IN" sz="2200"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the moment. </a:t>
            </a:r>
          </a:p>
          <a:p>
            <a:pPr algn="l">
              <a:lnSpc>
                <a:spcPct val="150000"/>
              </a:lnSpc>
            </a:pPr>
            <a:r>
              <a:rPr lang="en-US" sz="2200" dirty="0">
                <a:latin typeface="Calibri" panose="020F0502020204030204" pitchFamily="34" charset="0"/>
                <a:cs typeface="Calibri" panose="020F0502020204030204" pitchFamily="34" charset="0"/>
              </a:rPr>
              <a:t>T</a:t>
            </a:r>
            <a:r>
              <a:rPr lang="en-US" sz="2200" b="0" i="0" dirty="0">
                <a:effectLst/>
                <a:latin typeface="Calibri" panose="020F0502020204030204" pitchFamily="34" charset="0"/>
                <a:cs typeface="Calibri" panose="020F0502020204030204" pitchFamily="34" charset="0"/>
              </a:rPr>
              <a:t>he purpose of SOM is that it’s providing a data visualization technique that helps to understand high dimensional data by reducing the dimension of data to map. </a:t>
            </a:r>
          </a:p>
          <a:p>
            <a:pPr algn="l">
              <a:lnSpc>
                <a:spcPct val="150000"/>
              </a:lnSpc>
            </a:pPr>
            <a:r>
              <a:rPr lang="en-US" sz="2200" b="0" i="0" dirty="0">
                <a:effectLst/>
                <a:latin typeface="Calibri" panose="020F0502020204030204" pitchFamily="34" charset="0"/>
                <a:cs typeface="Calibri" panose="020F0502020204030204" pitchFamily="34" charset="0"/>
              </a:rPr>
              <a:t>SOM also represents the clustering concept by grouping similar data together.</a:t>
            </a:r>
          </a:p>
          <a:p>
            <a:pPr algn="l">
              <a:lnSpc>
                <a:spcPct val="150000"/>
              </a:lnSpc>
            </a:pPr>
            <a:r>
              <a:rPr lang="en-US" sz="2200" b="0" i="0" dirty="0">
                <a:effectLst/>
                <a:latin typeface="Calibri" panose="020F0502020204030204" pitchFamily="34" charset="0"/>
                <a:cs typeface="Calibri" panose="020F0502020204030204" pitchFamily="34" charset="0"/>
              </a:rPr>
              <a:t>Therefore it can be said that Self Organizing Map reduces data dimension and displays similarly among data.</a:t>
            </a:r>
          </a:p>
          <a:p>
            <a:pPr marR="1163955">
              <a:lnSpc>
                <a:spcPct val="150000"/>
              </a:lnSpc>
              <a:spcAft>
                <a:spcPts val="0"/>
              </a:spcAft>
            </a:pPr>
            <a:endParaRPr lang="en-US" sz="4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43322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fontScale="92500" lnSpcReduction="10000"/>
          </a:bodyPr>
          <a:lstStyle/>
          <a:p>
            <a:pPr marL="0" indent="0" algn="l">
              <a:lnSpc>
                <a:spcPct val="150000"/>
              </a:lnSpc>
              <a:buNone/>
            </a:pPr>
            <a:r>
              <a:rPr lang="en-IN" sz="2200" b="1" u="none" strike="noStrike" baseline="0" dirty="0">
                <a:latin typeface="Calibri" panose="020F0502020204030204" pitchFamily="34" charset="0"/>
                <a:cs typeface="Calibri" panose="020F0502020204030204" pitchFamily="34" charset="0"/>
              </a:rPr>
              <a:t>A Multi-SOM consists of several separate SOMs:</a:t>
            </a:r>
          </a:p>
          <a:p>
            <a:pPr algn="l">
              <a:lnSpc>
                <a:spcPct val="150000"/>
              </a:lnSpc>
            </a:pPr>
            <a:r>
              <a:rPr lang="en-US" sz="2200" b="0" u="none" strike="noStrike" baseline="0" dirty="0">
                <a:latin typeface="Calibri" panose="020F0502020204030204" pitchFamily="34" charset="0"/>
                <a:cs typeface="Calibri" panose="020F0502020204030204" pitchFamily="34" charset="0"/>
              </a:rPr>
              <a:t>What should we do with input patterns that are known to be limited to a few (perhaps discontinuous) areas?</a:t>
            </a:r>
          </a:p>
          <a:p>
            <a:pPr algn="l">
              <a:lnSpc>
                <a:spcPct val="150000"/>
              </a:lnSpc>
            </a:pPr>
            <a:r>
              <a:rPr lang="en-US" sz="2200" b="0" u="none" strike="noStrike" baseline="0" dirty="0">
                <a:latin typeface="Calibri" panose="020F0502020204030204" pitchFamily="34" charset="0"/>
                <a:cs typeface="Calibri" panose="020F0502020204030204" pitchFamily="34" charset="0"/>
              </a:rPr>
              <a:t>Here, the idea is to use not only one SOM but several ones. </a:t>
            </a:r>
          </a:p>
          <a:p>
            <a:pPr algn="l">
              <a:lnSpc>
                <a:spcPct val="150000"/>
              </a:lnSpc>
            </a:pPr>
            <a:r>
              <a:rPr lang="en-US" sz="2200" b="0" u="none" strike="noStrike" baseline="0" dirty="0">
                <a:latin typeface="Calibri" panose="020F0502020204030204" pitchFamily="34" charset="0"/>
                <a:cs typeface="Calibri" panose="020F0502020204030204" pitchFamily="34" charset="0"/>
              </a:rPr>
              <a:t>A </a:t>
            </a:r>
            <a:r>
              <a:rPr lang="en-US" sz="2200" b="1" u="none" strike="noStrike" baseline="0" dirty="0">
                <a:latin typeface="Calibri" panose="020F0502020204030204" pitchFamily="34" charset="0"/>
                <a:cs typeface="Calibri" panose="020F0502020204030204" pitchFamily="34" charset="0"/>
              </a:rPr>
              <a:t>multi-self organizing map</a:t>
            </a:r>
            <a:r>
              <a:rPr lang="en-US" sz="2200" b="0" u="none" strike="noStrike" baseline="0" dirty="0">
                <a:latin typeface="Calibri" panose="020F0502020204030204" pitchFamily="34" charset="0"/>
                <a:cs typeface="Calibri" panose="020F0502020204030204" pitchFamily="34" charset="0"/>
              </a:rPr>
              <a:t>, shortly referred to as </a:t>
            </a:r>
            <a:r>
              <a:rPr lang="en-US" sz="2200" b="1" u="none" strike="noStrike" baseline="0" dirty="0">
                <a:latin typeface="Calibri" panose="020F0502020204030204" pitchFamily="34" charset="0"/>
                <a:cs typeface="Calibri" panose="020F0502020204030204" pitchFamily="34" charset="0"/>
              </a:rPr>
              <a:t>M-SOM</a:t>
            </a:r>
            <a:r>
              <a:rPr lang="en-US" sz="2200" b="0" u="none" strike="noStrike" baseline="0" dirty="0">
                <a:latin typeface="Calibri" panose="020F0502020204030204" pitchFamily="34" charset="0"/>
                <a:cs typeface="Calibri" panose="020F0502020204030204" pitchFamily="34" charset="0"/>
              </a:rPr>
              <a:t>. </a:t>
            </a:r>
          </a:p>
          <a:p>
            <a:pPr algn="l">
              <a:lnSpc>
                <a:spcPct val="150000"/>
              </a:lnSpc>
            </a:pPr>
            <a:r>
              <a:rPr lang="it-IT" sz="2200" b="0" u="none" strike="noStrike" baseline="0" dirty="0">
                <a:latin typeface="Calibri" panose="020F0502020204030204" pitchFamily="34" charset="0"/>
                <a:cs typeface="Calibri" panose="020F0502020204030204" pitchFamily="34" charset="0"/>
              </a:rPr>
              <a:t>A multi</a:t>
            </a:r>
            <a:r>
              <a:rPr lang="en-US" sz="2200" b="0" u="none" strike="noStrike" baseline="0" dirty="0">
                <a:latin typeface="Calibri" panose="020F0502020204030204" pitchFamily="34" charset="0"/>
                <a:cs typeface="Calibri" panose="020F0502020204030204" pitchFamily="34" charset="0"/>
              </a:rPr>
              <a:t>SOM is nothing more than the simultaneous </a:t>
            </a:r>
            <a:r>
              <a:rPr lang="en-IN" sz="2200" b="0" u="none" strike="noStrike" baseline="0" dirty="0">
                <a:latin typeface="Calibri" panose="020F0502020204030204" pitchFamily="34" charset="0"/>
                <a:cs typeface="Calibri" panose="020F0502020204030204" pitchFamily="34" charset="0"/>
              </a:rPr>
              <a:t>use of M SOMs.</a:t>
            </a:r>
            <a:endParaRPr lang="en-US" sz="2200" b="0" u="none" strike="noStrike" baseline="0" dirty="0">
              <a:latin typeface="Calibri" panose="020F0502020204030204" pitchFamily="34" charset="0"/>
              <a:cs typeface="Calibri" panose="020F0502020204030204" pitchFamily="34" charset="0"/>
            </a:endParaRPr>
          </a:p>
          <a:p>
            <a:pPr algn="l">
              <a:lnSpc>
                <a:spcPct val="150000"/>
              </a:lnSpc>
            </a:pPr>
            <a:r>
              <a:rPr lang="en-US" sz="2200" b="0" u="none" strike="noStrike" baseline="0" dirty="0">
                <a:latin typeface="Calibri" panose="020F0502020204030204" pitchFamily="34" charset="0"/>
                <a:cs typeface="Calibri" panose="020F0502020204030204" pitchFamily="34" charset="0"/>
              </a:rPr>
              <a:t>This learning process is analog to that of the SOMs. </a:t>
            </a:r>
          </a:p>
          <a:p>
            <a:pPr algn="l">
              <a:lnSpc>
                <a:spcPct val="150000"/>
              </a:lnSpc>
            </a:pPr>
            <a:r>
              <a:rPr lang="en-US" sz="2200" b="0" u="none" strike="noStrike" baseline="0" dirty="0">
                <a:latin typeface="Calibri" panose="020F0502020204030204" pitchFamily="34" charset="0"/>
                <a:cs typeface="Calibri" panose="020F0502020204030204" pitchFamily="34" charset="0"/>
              </a:rPr>
              <a:t>However, only the neurons belonging to the winner SOM of each training step are adapted. </a:t>
            </a:r>
          </a:p>
          <a:p>
            <a:pPr algn="l">
              <a:lnSpc>
                <a:spcPct val="150000"/>
              </a:lnSpc>
            </a:pPr>
            <a:r>
              <a:rPr lang="en-US" sz="2200" b="0" u="none" strike="noStrike" baseline="0" dirty="0">
                <a:latin typeface="Calibri" panose="020F0502020204030204" pitchFamily="34" charset="0"/>
                <a:cs typeface="Calibri" panose="020F0502020204030204" pitchFamily="34" charset="0"/>
              </a:rPr>
              <a:t>Thus, it is easy to represent two disjoint clusters of data by means of two SOMs, even if one of the clusters is not represented in every dimension of the input space.</a:t>
            </a:r>
          </a:p>
          <a:p>
            <a:pPr algn="l">
              <a:lnSpc>
                <a:spcPct val="150000"/>
              </a:lnSpc>
            </a:pPr>
            <a:r>
              <a:rPr lang="en-US" sz="2200" b="0" u="none" strike="noStrike" baseline="0" dirty="0">
                <a:latin typeface="Calibri" panose="020F0502020204030204" pitchFamily="34" charset="0"/>
                <a:cs typeface="Calibri" panose="020F0502020204030204" pitchFamily="34" charset="0"/>
              </a:rPr>
              <a:t>Actually, the individual SOMs exactly reflect these clusters. </a:t>
            </a:r>
          </a:p>
          <a:p>
            <a:pPr algn="l"/>
            <a:endParaRPr lang="en-IN" dirty="0"/>
          </a:p>
        </p:txBody>
      </p:sp>
    </p:spTree>
    <p:extLst>
      <p:ext uri="{BB962C8B-B14F-4D97-AF65-F5344CB8AC3E}">
        <p14:creationId xmlns:p14="http://schemas.microsoft.com/office/powerpoint/2010/main" val="2265076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SOM architecture. This figure shows that the original data set is...  | Download Scientific Diagram">
            <a:extLst>
              <a:ext uri="{FF2B5EF4-FFF2-40B4-BE49-F238E27FC236}">
                <a16:creationId xmlns:a16="http://schemas.microsoft.com/office/drawing/2014/main" id="{135BFC8A-6E48-46BA-94CE-C6B55581E17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676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10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152400" y="152400"/>
            <a:ext cx="8763000" cy="6705600"/>
          </a:xfrm>
        </p:spPr>
        <p:txBody>
          <a:bodyPr>
            <a:noAutofit/>
          </a:bodyPr>
          <a:lstStyle/>
          <a:p>
            <a:pPr marL="0" indent="0" algn="l">
              <a:lnSpc>
                <a:spcPct val="150000"/>
              </a:lnSpc>
              <a:buNone/>
            </a:pPr>
            <a:r>
              <a:rPr lang="en-IN" sz="2100" b="1" u="none" strike="noStrike" baseline="0" dirty="0">
                <a:latin typeface="Calibri" panose="020F0502020204030204" pitchFamily="34" charset="0"/>
                <a:cs typeface="Calibri" panose="020F0502020204030204" pitchFamily="34" charset="0"/>
              </a:rPr>
              <a:t>A multi-neural gas consists of several separate neural gases:</a:t>
            </a:r>
          </a:p>
          <a:p>
            <a:pPr algn="l">
              <a:lnSpc>
                <a:spcPct val="150000"/>
              </a:lnSpc>
            </a:pPr>
            <a:r>
              <a:rPr lang="en-US" sz="2100" u="none" strike="noStrike" baseline="0" dirty="0">
                <a:latin typeface="Calibri" panose="020F0502020204030204" pitchFamily="34" charset="0"/>
                <a:cs typeface="Calibri" panose="020F0502020204030204" pitchFamily="34" charset="0"/>
              </a:rPr>
              <a:t>Analogous to the multi-SOM, we also have a set of M neural gases.</a:t>
            </a:r>
          </a:p>
          <a:p>
            <a:pPr algn="l">
              <a:lnSpc>
                <a:spcPct val="150000"/>
              </a:lnSpc>
            </a:pPr>
            <a:r>
              <a:rPr lang="en-US" sz="2100" u="none" strike="noStrike" baseline="0" dirty="0">
                <a:latin typeface="Calibri" panose="020F0502020204030204" pitchFamily="34" charset="0"/>
                <a:cs typeface="Calibri" panose="020F0502020204030204" pitchFamily="34" charset="0"/>
              </a:rPr>
              <a:t>What advantage is there to use a multi-neural gas since an individual neural gas is already capable to divide into clusters and to work on complex input patterns with changing dimensions?</a:t>
            </a:r>
          </a:p>
          <a:p>
            <a:pPr algn="l">
              <a:lnSpc>
                <a:spcPct val="150000"/>
              </a:lnSpc>
            </a:pPr>
            <a:r>
              <a:rPr lang="en-US" sz="2100" u="none" strike="noStrike" baseline="0" dirty="0">
                <a:latin typeface="Calibri" panose="020F0502020204030204" pitchFamily="34" charset="0"/>
                <a:cs typeface="Calibri" panose="020F0502020204030204" pitchFamily="34" charset="0"/>
              </a:rPr>
              <a:t>Basically, this is correct, but a multi-neural gas has two serious advantages over a simple neural gas.</a:t>
            </a:r>
          </a:p>
          <a:p>
            <a:pPr marL="0" indent="0" algn="l">
              <a:lnSpc>
                <a:spcPct val="150000"/>
              </a:lnSpc>
              <a:buNone/>
            </a:pPr>
            <a:r>
              <a:rPr lang="en-US" sz="2100" u="none" strike="noStrike" baseline="0" dirty="0">
                <a:latin typeface="Calibri" panose="020F0502020204030204" pitchFamily="34" charset="0"/>
                <a:cs typeface="Calibri" panose="020F0502020204030204" pitchFamily="34" charset="0"/>
              </a:rPr>
              <a:t>	1. With several gases, we can directly tell which neuron belongs to which gas. Simple neural gases can also find and cover clusters, but now we </a:t>
            </a:r>
            <a:r>
              <a:rPr lang="en-US" sz="2100" b="1" u="none" strike="noStrike" baseline="0" dirty="0">
                <a:latin typeface="Calibri" panose="020F0502020204030204" pitchFamily="34" charset="0"/>
                <a:cs typeface="Calibri" panose="020F0502020204030204" pitchFamily="34" charset="0"/>
              </a:rPr>
              <a:t>cannot recognize </a:t>
            </a:r>
            <a:r>
              <a:rPr lang="en-US" sz="2100" u="none" strike="noStrike" baseline="0" dirty="0">
                <a:latin typeface="Calibri" panose="020F0502020204030204" pitchFamily="34" charset="0"/>
                <a:cs typeface="Calibri" panose="020F0502020204030204" pitchFamily="34" charset="0"/>
              </a:rPr>
              <a:t>which neuron belongs to which </a:t>
            </a:r>
            <a:r>
              <a:rPr lang="en-IN" sz="2100" u="none" strike="noStrike" baseline="0" dirty="0">
                <a:latin typeface="Calibri" panose="020F0502020204030204" pitchFamily="34" charset="0"/>
                <a:cs typeface="Calibri" panose="020F0502020204030204" pitchFamily="34" charset="0"/>
              </a:rPr>
              <a:t>cluster.</a:t>
            </a:r>
            <a:r>
              <a:rPr lang="en-US" sz="2100" u="none" strike="noStrike" baseline="0" dirty="0">
                <a:latin typeface="Calibri" panose="020F0502020204030204" pitchFamily="34" charset="0"/>
                <a:cs typeface="Calibri" panose="020F0502020204030204" pitchFamily="34" charset="0"/>
              </a:rPr>
              <a:t> </a:t>
            </a:r>
          </a:p>
          <a:p>
            <a:pPr marL="0" indent="0" algn="l">
              <a:lnSpc>
                <a:spcPct val="150000"/>
              </a:lnSpc>
              <a:buNone/>
            </a:pPr>
            <a:r>
              <a:rPr lang="en-US" sz="2100" u="none" strike="noStrike" baseline="0" dirty="0">
                <a:latin typeface="Calibri" panose="020F0502020204030204" pitchFamily="34" charset="0"/>
                <a:cs typeface="Calibri" panose="020F0502020204030204" pitchFamily="34" charset="0"/>
              </a:rPr>
              <a:t>	2. When huge original gases are broken into numerous smaller ones, a </a:t>
            </a:r>
            <a:r>
              <a:rPr lang="en-US" sz="2100" b="1" u="none" strike="noStrike" baseline="0" dirty="0">
                <a:latin typeface="Calibri" panose="020F0502020204030204" pitchFamily="34" charset="0"/>
                <a:cs typeface="Calibri" panose="020F0502020204030204" pitchFamily="34" charset="0"/>
              </a:rPr>
              <a:t>lot of computing work is saved </a:t>
            </a:r>
            <a:r>
              <a:rPr lang="en-US" sz="2100" u="none" strike="noStrike" baseline="0" dirty="0">
                <a:latin typeface="Calibri" panose="020F0502020204030204" pitchFamily="34" charset="0"/>
                <a:cs typeface="Calibri" panose="020F0502020204030204" pitchFamily="34" charset="0"/>
              </a:rPr>
              <a:t>because sorting a single large list L can take a</a:t>
            </a:r>
          </a:p>
        </p:txBody>
      </p:sp>
    </p:spTree>
    <p:extLst>
      <p:ext uri="{BB962C8B-B14F-4D97-AF65-F5344CB8AC3E}">
        <p14:creationId xmlns:p14="http://schemas.microsoft.com/office/powerpoint/2010/main" val="210900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6A591-CBB6-471C-AD65-D913CDB49844}"/>
              </a:ext>
            </a:extLst>
          </p:cNvPr>
          <p:cNvSpPr>
            <a:spLocks noGrp="1"/>
          </p:cNvSpPr>
          <p:nvPr>
            <p:ph sz="quarter" idx="1"/>
          </p:nvPr>
        </p:nvSpPr>
        <p:spPr>
          <a:xfrm>
            <a:off x="381000" y="381000"/>
            <a:ext cx="8382000" cy="6096000"/>
          </a:xfrm>
        </p:spPr>
        <p:txBody>
          <a:bodyPr>
            <a:normAutofit lnSpcReduction="10000"/>
          </a:bodyPr>
          <a:lstStyle/>
          <a:p>
            <a:pPr marL="0" indent="0" algn="l">
              <a:lnSpc>
                <a:spcPct val="150000"/>
              </a:lnSpc>
              <a:buNone/>
            </a:pPr>
            <a:r>
              <a:rPr lang="en-US" sz="2300" u="none" strike="noStrike" baseline="0" dirty="0">
                <a:latin typeface="Calibri" panose="020F0502020204030204" pitchFamily="34" charset="0"/>
                <a:cs typeface="Calibri" panose="020F0502020204030204" pitchFamily="34" charset="0"/>
              </a:rPr>
              <a:t>long time </a:t>
            </a:r>
            <a:r>
              <a:rPr lang="en-US" sz="2300" b="0" u="none" strike="noStrike" baseline="0" dirty="0">
                <a:latin typeface="Calibri" panose="020F0502020204030204" pitchFamily="34" charset="0"/>
                <a:cs typeface="Calibri" panose="020F0502020204030204" pitchFamily="34" charset="0"/>
              </a:rPr>
              <a:t>whereas sorting several smaller lists L</a:t>
            </a:r>
            <a:r>
              <a:rPr lang="en-US" sz="2300" b="0" u="none" strike="noStrike" baseline="-25000" dirty="0">
                <a:latin typeface="Calibri" panose="020F0502020204030204" pitchFamily="34" charset="0"/>
                <a:cs typeface="Calibri" panose="020F0502020204030204" pitchFamily="34" charset="0"/>
              </a:rPr>
              <a:t>1</a:t>
            </a:r>
            <a:r>
              <a:rPr lang="en-US" sz="2300" b="0" u="none" strike="noStrike" baseline="0" dirty="0">
                <a:latin typeface="Calibri" panose="020F0502020204030204" pitchFamily="34" charset="0"/>
                <a:cs typeface="Calibri" panose="020F0502020204030204" pitchFamily="34" charset="0"/>
              </a:rPr>
              <a:t>, L</a:t>
            </a:r>
            <a:r>
              <a:rPr lang="en-US" sz="2300" b="0" u="none" strike="noStrike" baseline="-25000" dirty="0">
                <a:latin typeface="Calibri" panose="020F0502020204030204" pitchFamily="34" charset="0"/>
                <a:cs typeface="Calibri" panose="020F0502020204030204" pitchFamily="34" charset="0"/>
              </a:rPr>
              <a:t>2</a:t>
            </a:r>
            <a:r>
              <a:rPr lang="en-US" sz="2300" b="0" u="none" strike="noStrike" baseline="0" dirty="0">
                <a:latin typeface="Calibri" panose="020F0502020204030204" pitchFamily="34" charset="0"/>
                <a:cs typeface="Calibri" panose="020F0502020204030204" pitchFamily="34" charset="0"/>
              </a:rPr>
              <a:t>,..., L</a:t>
            </a:r>
            <a:r>
              <a:rPr lang="en-US" sz="2300" b="0" u="none" strike="noStrike" baseline="-25000" dirty="0">
                <a:latin typeface="Calibri" panose="020F0502020204030204" pitchFamily="34" charset="0"/>
                <a:cs typeface="Calibri" panose="020F0502020204030204" pitchFamily="34" charset="0"/>
              </a:rPr>
              <a:t>M</a:t>
            </a:r>
            <a:r>
              <a:rPr lang="en-US" sz="2300" b="0" u="none" strike="noStrike" baseline="0" dirty="0">
                <a:latin typeface="Calibri" panose="020F0502020204030204" pitchFamily="34" charset="0"/>
                <a:cs typeface="Calibri" panose="020F0502020204030204" pitchFamily="34" charset="0"/>
              </a:rPr>
              <a:t> takes less time – even if these lists all have the same number of neurons.</a:t>
            </a:r>
          </a:p>
          <a:p>
            <a:pPr algn="l">
              <a:lnSpc>
                <a:spcPct val="150000"/>
              </a:lnSpc>
            </a:pPr>
            <a:r>
              <a:rPr lang="en-US" sz="2300" b="0" u="none" strike="noStrike" baseline="0" dirty="0">
                <a:latin typeface="Calibri" panose="020F0502020204030204" pitchFamily="34" charset="0"/>
                <a:cs typeface="Calibri" panose="020F0502020204030204" pitchFamily="34" charset="0"/>
              </a:rPr>
              <a:t>As a result we will only obtain local instead of global sorting, but in most cases these local sorting are sufficient.</a:t>
            </a:r>
          </a:p>
          <a:p>
            <a:pPr algn="l">
              <a:lnSpc>
                <a:spcPct val="150000"/>
              </a:lnSpc>
            </a:pPr>
            <a:r>
              <a:rPr lang="en-US" sz="2300" b="0" u="none" strike="noStrike" baseline="0" dirty="0">
                <a:latin typeface="Calibri" panose="020F0502020204030204" pitchFamily="34" charset="0"/>
                <a:cs typeface="Calibri" panose="020F0502020204030204" pitchFamily="34" charset="0"/>
              </a:rPr>
              <a:t>We now have two extreme situations of multi-neural gases to choose from: The typical neural gas M = 1, in which we only employ one neural gas, is an extreme instance.</a:t>
            </a:r>
          </a:p>
          <a:p>
            <a:pPr algn="l">
              <a:lnSpc>
                <a:spcPct val="150000"/>
              </a:lnSpc>
            </a:pPr>
            <a:r>
              <a:rPr lang="en-US" sz="2300" b="0" u="none" strike="noStrike" baseline="0">
                <a:latin typeface="Calibri" panose="020F0502020204030204" pitchFamily="34" charset="0"/>
                <a:cs typeface="Calibri" panose="020F0502020204030204" pitchFamily="34" charset="0"/>
              </a:rPr>
              <a:t>Surprisingly, the second extreme situation (very large M, few or no neurons per gas) responds similarly to K-means clustering.</a:t>
            </a:r>
          </a:p>
          <a:p>
            <a:pPr algn="l">
              <a:lnSpc>
                <a:spcPct val="150000"/>
              </a:lnSpc>
            </a:pPr>
            <a:r>
              <a:rPr lang="en-IN" sz="2300" b="0" u="none" strike="noStrike" baseline="0">
                <a:latin typeface="Calibri" panose="020F0502020204030204" pitchFamily="34" charset="0"/>
                <a:cs typeface="Calibri" panose="020F0502020204030204" pitchFamily="34" charset="0"/>
              </a:rPr>
              <a:t>A </a:t>
            </a:r>
            <a:r>
              <a:rPr lang="en-US" sz="2300" b="0" u="none" strike="noStrike" baseline="0" dirty="0">
                <a:latin typeface="Calibri" panose="020F0502020204030204" pitchFamily="34" charset="0"/>
                <a:cs typeface="Calibri" panose="020F0502020204030204" pitchFamily="34" charset="0"/>
              </a:rPr>
              <a:t>multi-neural gas is nothing more than the simultaneous use of M neural gases.</a:t>
            </a:r>
            <a:endParaRPr lang="en-IN" sz="23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163809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a:bodyPr>
          <a:lstStyle/>
          <a:p>
            <a:pPr marL="0" indent="0" algn="l">
              <a:buNone/>
            </a:pPr>
            <a:r>
              <a:rPr lang="en-US" sz="2200" b="1" u="none" strike="noStrike" baseline="0" dirty="0">
                <a:latin typeface="Calibri" panose="020F0502020204030204" pitchFamily="34" charset="0"/>
                <a:cs typeface="Calibri" panose="020F0502020204030204" pitchFamily="34" charset="0"/>
              </a:rPr>
              <a:t>Growing neural gases can </a:t>
            </a:r>
            <a:r>
              <a:rPr lang="en-IN" sz="2200" b="1" u="none" strike="noStrike" baseline="0" dirty="0">
                <a:latin typeface="Calibri" panose="020F0502020204030204" pitchFamily="34" charset="0"/>
                <a:cs typeface="Calibri" panose="020F0502020204030204" pitchFamily="34" charset="0"/>
              </a:rPr>
              <a:t>add neurons to themselves:</a:t>
            </a:r>
          </a:p>
          <a:p>
            <a:pPr algn="l"/>
            <a:r>
              <a:rPr lang="en-US" sz="2200" b="0" u="none" strike="noStrike" baseline="0" dirty="0">
                <a:latin typeface="Calibri" panose="020F0502020204030204" pitchFamily="34" charset="0"/>
                <a:cs typeface="Calibri" panose="020F0502020204030204" pitchFamily="34" charset="0"/>
              </a:rPr>
              <a:t>A </a:t>
            </a:r>
            <a:r>
              <a:rPr lang="en-US" sz="2200" b="1" u="none" strike="noStrike" baseline="0" dirty="0">
                <a:latin typeface="Calibri" panose="020F0502020204030204" pitchFamily="34" charset="0"/>
                <a:cs typeface="Calibri" panose="020F0502020204030204" pitchFamily="34" charset="0"/>
              </a:rPr>
              <a:t>growing neural gas </a:t>
            </a:r>
            <a:r>
              <a:rPr lang="en-US" sz="2200" b="0" u="none" strike="noStrike" baseline="0" dirty="0">
                <a:latin typeface="Calibri" panose="020F0502020204030204" pitchFamily="34" charset="0"/>
                <a:cs typeface="Calibri" panose="020F0502020204030204" pitchFamily="34" charset="0"/>
              </a:rPr>
              <a:t>is a variation of the aforementioned neural gas to which more and more neurons are added according to certain rules. </a:t>
            </a:r>
          </a:p>
          <a:p>
            <a:r>
              <a:rPr lang="en-US" sz="2200" i="0" dirty="0">
                <a:solidFill>
                  <a:srgbClr val="202124"/>
                </a:solidFill>
                <a:effectLst/>
                <a:latin typeface="Calibri" panose="020F0502020204030204" pitchFamily="34" charset="0"/>
                <a:cs typeface="Calibri" panose="020F0502020204030204" pitchFamily="34" charset="0"/>
              </a:rPr>
              <a:t>The Growing Neural Gas (GNG) is an incremental algorithm, where no previous information about the number of clusters is preset. </a:t>
            </a:r>
          </a:p>
          <a:p>
            <a:r>
              <a:rPr lang="en-US" sz="2200" i="0" dirty="0">
                <a:solidFill>
                  <a:srgbClr val="202124"/>
                </a:solidFill>
                <a:effectLst/>
                <a:latin typeface="Calibri" panose="020F0502020204030204" pitchFamily="34" charset="0"/>
                <a:cs typeface="Calibri" panose="020F0502020204030204" pitchFamily="34" charset="0"/>
              </a:rPr>
              <a:t>New units are added according to the training dynamics.</a:t>
            </a:r>
            <a:endParaRPr lang="en-US" sz="2200" dirty="0">
              <a:latin typeface="Calibri" panose="020F0502020204030204" pitchFamily="34" charset="0"/>
              <a:cs typeface="Calibri" panose="020F0502020204030204" pitchFamily="34" charset="0"/>
            </a:endParaRPr>
          </a:p>
          <a:p>
            <a:pPr algn="l"/>
            <a:r>
              <a:rPr lang="en-US" sz="2200" b="0" u="none" strike="noStrike" baseline="0" dirty="0">
                <a:latin typeface="Calibri" panose="020F0502020204030204" pitchFamily="34" charset="0"/>
                <a:cs typeface="Calibri" panose="020F0502020204030204" pitchFamily="34" charset="0"/>
              </a:rPr>
              <a:t>As a result, this is an attempt to avoid the isolation of neurons or the formation of greater holes in the cover.</a:t>
            </a:r>
          </a:p>
          <a:p>
            <a:pPr algn="l"/>
            <a:r>
              <a:rPr lang="en-US" sz="2200" b="0" u="none" strike="noStrike" baseline="0" dirty="0">
                <a:latin typeface="Calibri" panose="020F0502020204030204" pitchFamily="34" charset="0"/>
                <a:cs typeface="Calibri" panose="020F0502020204030204" pitchFamily="34" charset="0"/>
              </a:rPr>
              <a:t>It's more harder to develop a growing SOM since additional neurons must be integrated into the surrounding area</a:t>
            </a:r>
            <a:r>
              <a:rPr lang="en-IN" sz="2200" b="0" u="none" strike="noStrike" baseline="0" dirty="0">
                <a:latin typeface="Calibri" panose="020F0502020204030204" pitchFamily="34" charset="0"/>
                <a:cs typeface="Calibri" panose="020F0502020204030204" pitchFamily="34" charset="0"/>
              </a:rPr>
              <a:t>.</a:t>
            </a:r>
            <a:endParaRPr lang="en-IN" sz="2200" dirty="0">
              <a:latin typeface="Calibri" panose="020F0502020204030204" pitchFamily="34" charset="0"/>
              <a:cs typeface="Calibri" panose="020F0502020204030204" pitchFamily="34" charset="0"/>
            </a:endParaRPr>
          </a:p>
        </p:txBody>
      </p:sp>
      <p:pic>
        <p:nvPicPr>
          <p:cNvPr id="4" name="Picture 2" descr="Funderstanding competitive neural networks | by Chris von Csefalvay |  Starschema Blog | Medium">
            <a:extLst>
              <a:ext uri="{FF2B5EF4-FFF2-40B4-BE49-F238E27FC236}">
                <a16:creationId xmlns:a16="http://schemas.microsoft.com/office/drawing/2014/main" id="{6A8EDD5F-059A-4C6D-813E-8DE17D6E26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114800"/>
            <a:ext cx="4724400" cy="257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0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400800"/>
          </a:xfrm>
        </p:spPr>
        <p:txBody>
          <a:bodyPr>
            <a:normAutofit/>
          </a:bodyPr>
          <a:lstStyle/>
          <a:p>
            <a:pPr marL="0" indent="0">
              <a:lnSpc>
                <a:spcPct val="150000"/>
              </a:lnSpc>
              <a:buNone/>
            </a:pPr>
            <a:r>
              <a:rPr lang="en-US" sz="2200" b="1" i="0" dirty="0">
                <a:effectLst/>
                <a:latin typeface="Calibri" panose="020F0502020204030204" pitchFamily="34" charset="0"/>
                <a:cs typeface="Calibri" panose="020F0502020204030204" pitchFamily="34" charset="0"/>
              </a:rPr>
              <a:t>Adaptive Resonance Theory (ART)</a:t>
            </a:r>
          </a:p>
          <a:p>
            <a:pPr>
              <a:lnSpc>
                <a:spcPct val="150000"/>
              </a:lnSpc>
            </a:pPr>
            <a:r>
              <a:rPr lang="en-US" sz="2200" b="0" i="0" dirty="0">
                <a:effectLst/>
                <a:latin typeface="Calibri" panose="020F0502020204030204" pitchFamily="34" charset="0"/>
                <a:cs typeface="Calibri" panose="020F0502020204030204" pitchFamily="34" charset="0"/>
              </a:rPr>
              <a:t>Adaptive resonance theory is a type of </a:t>
            </a:r>
            <a:r>
              <a:rPr lang="en-US" sz="2200" b="1" i="0" dirty="0">
                <a:effectLst/>
                <a:latin typeface="Calibri" panose="020F0502020204030204" pitchFamily="34" charset="0"/>
                <a:cs typeface="Calibri" panose="020F0502020204030204" pitchFamily="34" charset="0"/>
              </a:rPr>
              <a:t>neural network technique</a:t>
            </a:r>
            <a:r>
              <a:rPr lang="en-US" sz="2200" b="0" i="0" dirty="0">
                <a:effectLst/>
                <a:latin typeface="Calibri" panose="020F0502020204030204" pitchFamily="34" charset="0"/>
                <a:cs typeface="Calibri" panose="020F0502020204030204" pitchFamily="34" charset="0"/>
              </a:rPr>
              <a:t>.</a:t>
            </a:r>
          </a:p>
          <a:p>
            <a:pPr>
              <a:lnSpc>
                <a:spcPct val="150000"/>
              </a:lnSpc>
            </a:pPr>
            <a:r>
              <a:rPr lang="en-US" sz="2200" b="0" i="0" dirty="0">
                <a:effectLst/>
                <a:latin typeface="Calibri" panose="020F0502020204030204" pitchFamily="34" charset="0"/>
                <a:cs typeface="Calibri" panose="020F0502020204030204" pitchFamily="34" charset="0"/>
              </a:rPr>
              <a:t>Developed by </a:t>
            </a:r>
            <a:r>
              <a:rPr lang="en-US" sz="2200" b="1" i="0" dirty="0">
                <a:effectLst/>
                <a:latin typeface="Calibri" panose="020F0502020204030204" pitchFamily="34" charset="0"/>
                <a:cs typeface="Calibri" panose="020F0502020204030204" pitchFamily="34" charset="0"/>
              </a:rPr>
              <a:t>Stephen Grossberg and Gail Carpenter </a:t>
            </a:r>
            <a:r>
              <a:rPr lang="en-US" sz="2200" b="0" i="0" dirty="0">
                <a:effectLst/>
                <a:latin typeface="Calibri" panose="020F0502020204030204" pitchFamily="34" charset="0"/>
                <a:cs typeface="Calibri" panose="020F0502020204030204" pitchFamily="34" charset="0"/>
              </a:rPr>
              <a:t>in 1987. </a:t>
            </a:r>
          </a:p>
          <a:p>
            <a:pPr>
              <a:lnSpc>
                <a:spcPct val="150000"/>
              </a:lnSpc>
            </a:pPr>
            <a:r>
              <a:rPr lang="en-US" sz="2200" b="0" i="0" dirty="0">
                <a:effectLst/>
                <a:latin typeface="Calibri" panose="020F0502020204030204" pitchFamily="34" charset="0"/>
                <a:cs typeface="Calibri" panose="020F0502020204030204" pitchFamily="34" charset="0"/>
              </a:rPr>
              <a:t>The basic ART uses </a:t>
            </a:r>
            <a:r>
              <a:rPr lang="en-US" sz="2200" b="1" i="0" dirty="0">
                <a:effectLst/>
                <a:latin typeface="Calibri" panose="020F0502020204030204" pitchFamily="34" charset="0"/>
                <a:cs typeface="Calibri" panose="020F0502020204030204" pitchFamily="34" charset="0"/>
              </a:rPr>
              <a:t>unsupervised learning technique</a:t>
            </a:r>
            <a:r>
              <a:rPr lang="en-US" sz="2200" b="0" i="0" dirty="0">
                <a:effectLst/>
                <a:latin typeface="Calibri" panose="020F0502020204030204" pitchFamily="34" charset="0"/>
                <a:cs typeface="Calibri" panose="020F0502020204030204" pitchFamily="34" charset="0"/>
              </a:rPr>
              <a:t>. </a:t>
            </a:r>
          </a:p>
          <a:p>
            <a:pPr>
              <a:lnSpc>
                <a:spcPct val="150000"/>
              </a:lnSpc>
            </a:pPr>
            <a:r>
              <a:rPr lang="en-US" sz="2200" b="0" i="0" dirty="0">
                <a:effectLst/>
                <a:latin typeface="Calibri" panose="020F0502020204030204" pitchFamily="34" charset="0"/>
                <a:cs typeface="Calibri" panose="020F0502020204030204" pitchFamily="34" charset="0"/>
              </a:rPr>
              <a:t>They are open to new learning (i.e. adaptive) without discarding the previous or the old information (i.e. resonance). </a:t>
            </a:r>
          </a:p>
          <a:p>
            <a:pPr>
              <a:lnSpc>
                <a:spcPct val="150000"/>
              </a:lnSpc>
            </a:pPr>
            <a:r>
              <a:rPr lang="en-US" sz="2200" b="0" i="0" dirty="0">
                <a:effectLst/>
                <a:latin typeface="Calibri" panose="020F0502020204030204" pitchFamily="34" charset="0"/>
                <a:cs typeface="Calibri" panose="020F0502020204030204" pitchFamily="34" charset="0"/>
              </a:rPr>
              <a:t>The ART networks are known to solve the </a:t>
            </a:r>
            <a:r>
              <a:rPr lang="en-US" sz="2200" b="1" i="0" dirty="0">
                <a:effectLst/>
                <a:latin typeface="Calibri" panose="020F0502020204030204" pitchFamily="34" charset="0"/>
                <a:cs typeface="Calibri" panose="020F0502020204030204" pitchFamily="34" charset="0"/>
              </a:rPr>
              <a:t>stability-plasticity dilemma.</a:t>
            </a:r>
          </a:p>
          <a:p>
            <a:pPr>
              <a:lnSpc>
                <a:spcPct val="150000"/>
              </a:lnSpc>
            </a:pPr>
            <a:r>
              <a:rPr lang="en-US" sz="2200" b="0" i="0" dirty="0">
                <a:effectLst/>
                <a:latin typeface="Calibri" panose="020F0502020204030204" pitchFamily="34" charset="0"/>
                <a:cs typeface="Calibri" panose="020F0502020204030204" pitchFamily="34" charset="0"/>
              </a:rPr>
              <a:t>Stability refers to their nature of memorizing the learning.</a:t>
            </a:r>
          </a:p>
          <a:p>
            <a:pPr>
              <a:lnSpc>
                <a:spcPct val="150000"/>
              </a:lnSpc>
            </a:pPr>
            <a:r>
              <a:rPr lang="en-US" sz="2200" b="0" i="0" dirty="0">
                <a:effectLst/>
                <a:latin typeface="Calibri" panose="020F0502020204030204" pitchFamily="34" charset="0"/>
                <a:cs typeface="Calibri" panose="020F0502020204030204" pitchFamily="34" charset="0"/>
              </a:rPr>
              <a:t>Plasticity refers to the fact that they are flexible to gain new information. </a:t>
            </a:r>
          </a:p>
          <a:p>
            <a:endParaRPr lang="en-US" sz="2200" b="0" i="0" dirty="0">
              <a:solidFill>
                <a:srgbClr val="273239"/>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1866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84B5B-C1D0-404A-8548-C812AF17CCBA}"/>
              </a:ext>
            </a:extLst>
          </p:cNvPr>
          <p:cNvSpPr>
            <a:spLocks noGrp="1"/>
          </p:cNvSpPr>
          <p:nvPr>
            <p:ph sz="quarter" idx="1"/>
          </p:nvPr>
        </p:nvSpPr>
        <p:spPr>
          <a:xfrm>
            <a:off x="242046" y="228600"/>
            <a:ext cx="8673354" cy="6324600"/>
          </a:xfrm>
        </p:spPr>
        <p:txBody>
          <a:bodyPr/>
          <a:lstStyle/>
          <a:p>
            <a:pPr>
              <a:lnSpc>
                <a:spcPct val="150000"/>
              </a:lnSpc>
            </a:pPr>
            <a:endParaRPr lang="en-US" sz="2200" b="0" i="0" dirty="0">
              <a:effectLst/>
              <a:latin typeface="Calibri" panose="020F0502020204030204" pitchFamily="34" charset="0"/>
              <a:cs typeface="Calibri" panose="020F0502020204030204" pitchFamily="34" charset="0"/>
            </a:endParaRPr>
          </a:p>
          <a:p>
            <a:pPr>
              <a:lnSpc>
                <a:spcPct val="150000"/>
              </a:lnSpc>
            </a:pPr>
            <a:r>
              <a:rPr lang="en-US" sz="2200" b="0" i="0" dirty="0">
                <a:effectLst/>
                <a:latin typeface="Calibri" panose="020F0502020204030204" pitchFamily="34" charset="0"/>
                <a:cs typeface="Calibri" panose="020F0502020204030204" pitchFamily="34" charset="0"/>
              </a:rPr>
              <a:t>Due to this the nature of ART, they are always able to learn new input patterns without forgetting the past. </a:t>
            </a:r>
            <a:endParaRPr lang="en-IN" sz="2200" dirty="0">
              <a:latin typeface="Calibri" panose="020F0502020204030204" pitchFamily="34" charset="0"/>
              <a:cs typeface="Calibri" panose="020F0502020204030204" pitchFamily="34" charset="0"/>
            </a:endParaRPr>
          </a:p>
          <a:p>
            <a:pPr>
              <a:lnSpc>
                <a:spcPct val="150000"/>
              </a:lnSpc>
            </a:pPr>
            <a:r>
              <a:rPr lang="en-US" sz="2200" b="0" i="0" dirty="0">
                <a:effectLst/>
                <a:latin typeface="Calibri" panose="020F0502020204030204" pitchFamily="34" charset="0"/>
                <a:cs typeface="Calibri" panose="020F0502020204030204" pitchFamily="34" charset="0"/>
              </a:rPr>
              <a:t>ART networks implement a </a:t>
            </a:r>
            <a:r>
              <a:rPr lang="en-US" sz="2200" b="1" i="0" dirty="0">
                <a:effectLst/>
                <a:latin typeface="Calibri" panose="020F0502020204030204" pitchFamily="34" charset="0"/>
                <a:cs typeface="Calibri" panose="020F0502020204030204" pitchFamily="34" charset="0"/>
              </a:rPr>
              <a:t>clustering algorithm</a:t>
            </a:r>
            <a:r>
              <a:rPr lang="en-US" sz="2200" b="0" i="0" dirty="0">
                <a:effectLst/>
                <a:latin typeface="Calibri" panose="020F0502020204030204" pitchFamily="34" charset="0"/>
                <a:cs typeface="Calibri" panose="020F0502020204030204" pitchFamily="34" charset="0"/>
              </a:rPr>
              <a:t>.</a:t>
            </a:r>
          </a:p>
          <a:p>
            <a:pPr>
              <a:lnSpc>
                <a:spcPct val="150000"/>
              </a:lnSpc>
            </a:pPr>
            <a:r>
              <a:rPr lang="en-US" sz="2200" b="0" i="0" dirty="0">
                <a:effectLst/>
                <a:latin typeface="Calibri" panose="020F0502020204030204" pitchFamily="34" charset="0"/>
                <a:cs typeface="Calibri" panose="020F0502020204030204" pitchFamily="34" charset="0"/>
              </a:rPr>
              <a:t>Input is presented to the network and the algorithm checks whether it fits into one of the already stored clusters. </a:t>
            </a:r>
          </a:p>
          <a:p>
            <a:pPr>
              <a:lnSpc>
                <a:spcPct val="150000"/>
              </a:lnSpc>
            </a:pPr>
            <a:r>
              <a:rPr lang="en-US" sz="2200" b="0" i="0" dirty="0">
                <a:effectLst/>
                <a:latin typeface="Calibri" panose="020F0502020204030204" pitchFamily="34" charset="0"/>
                <a:cs typeface="Calibri" panose="020F0502020204030204" pitchFamily="34" charset="0"/>
              </a:rPr>
              <a:t>If it fits then the input is added to the cluster that matches the most else a new cluster is formed.</a:t>
            </a:r>
            <a:endParaRPr lang="en-IN" sz="2200" dirty="0">
              <a:latin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1039584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a:bodyPr>
          <a:lstStyle/>
          <a:p>
            <a:pPr marL="0" indent="0" algn="l" fontAlgn="base">
              <a:lnSpc>
                <a:spcPct val="150000"/>
              </a:lnSpc>
              <a:buNone/>
            </a:pPr>
            <a:r>
              <a:rPr lang="en-US" sz="2200" b="1" i="0" dirty="0">
                <a:effectLst/>
                <a:latin typeface="Calibri" panose="020F0502020204030204" pitchFamily="34" charset="0"/>
                <a:cs typeface="Calibri" panose="020F0502020204030204" pitchFamily="34" charset="0"/>
              </a:rPr>
              <a:t>Types of Adaptive Resonance Theory</a:t>
            </a:r>
            <a:r>
              <a:rPr lang="en-US" sz="2200" b="1" dirty="0">
                <a:latin typeface="Calibri" panose="020F0502020204030204" pitchFamily="34" charset="0"/>
                <a:cs typeface="Calibri" panose="020F0502020204030204" pitchFamily="34" charset="0"/>
              </a:rPr>
              <a:t>:</a:t>
            </a:r>
            <a:br>
              <a:rPr lang="en-US" sz="2200" b="0" i="0" dirty="0">
                <a:effectLst/>
                <a:latin typeface="Calibri" panose="020F0502020204030204" pitchFamily="34" charset="0"/>
                <a:cs typeface="Calibri" panose="020F0502020204030204" pitchFamily="34" charset="0"/>
              </a:rPr>
            </a:br>
            <a:endParaRPr lang="en-US" sz="2200" b="0" i="0" dirty="0">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ART1 – </a:t>
            </a:r>
            <a:r>
              <a:rPr lang="en-US" sz="2200" b="0" i="0" dirty="0">
                <a:effectLst/>
                <a:latin typeface="Calibri" panose="020F0502020204030204" pitchFamily="34" charset="0"/>
                <a:cs typeface="Calibri" panose="020F0502020204030204" pitchFamily="34" charset="0"/>
              </a:rPr>
              <a:t>It is the simplest and the basic ART architecture. It is capable of </a:t>
            </a:r>
            <a:r>
              <a:rPr lang="en-US" sz="2200" b="1" i="0" dirty="0">
                <a:effectLst/>
                <a:latin typeface="Calibri" panose="020F0502020204030204" pitchFamily="34" charset="0"/>
                <a:cs typeface="Calibri" panose="020F0502020204030204" pitchFamily="34" charset="0"/>
              </a:rPr>
              <a:t>clustering binary input values</a:t>
            </a:r>
            <a:r>
              <a:rPr lang="en-US" sz="2200" b="0" i="0" dirty="0">
                <a:effectLst/>
                <a:latin typeface="Calibri" panose="020F0502020204030204" pitchFamily="34" charset="0"/>
                <a:cs typeface="Calibri" panose="020F0502020204030204" pitchFamily="34" charset="0"/>
              </a:rPr>
              <a:t>.</a:t>
            </a:r>
          </a:p>
          <a:p>
            <a:pPr algn="l" fontAlgn="base">
              <a:lnSpc>
                <a:spcPct val="150000"/>
              </a:lnSpc>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ART2 – </a:t>
            </a:r>
            <a:r>
              <a:rPr lang="en-US" sz="2200" b="0" i="0" dirty="0">
                <a:effectLst/>
                <a:latin typeface="Calibri" panose="020F0502020204030204" pitchFamily="34" charset="0"/>
                <a:cs typeface="Calibri" panose="020F0502020204030204" pitchFamily="34" charset="0"/>
              </a:rPr>
              <a:t>It is extension of ART1 that is capable of </a:t>
            </a:r>
            <a:r>
              <a:rPr lang="en-US" sz="2200" b="1" i="0" dirty="0">
                <a:effectLst/>
                <a:latin typeface="Calibri" panose="020F0502020204030204" pitchFamily="34" charset="0"/>
                <a:cs typeface="Calibri" panose="020F0502020204030204" pitchFamily="34" charset="0"/>
              </a:rPr>
              <a:t>clustering continuous-valued input data.</a:t>
            </a:r>
          </a:p>
          <a:p>
            <a:pPr algn="l" fontAlgn="base">
              <a:lnSpc>
                <a:spcPct val="150000"/>
              </a:lnSpc>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ART3 – </a:t>
            </a:r>
            <a:r>
              <a:rPr lang="en-US" sz="2200" b="0" i="0" dirty="0">
                <a:effectLst/>
                <a:latin typeface="Calibri" panose="020F0502020204030204" pitchFamily="34" charset="0"/>
                <a:cs typeface="Calibri" panose="020F0502020204030204" pitchFamily="34" charset="0"/>
              </a:rPr>
              <a:t> It is extension of ART2, improves the </a:t>
            </a:r>
            <a:r>
              <a:rPr lang="en-US" sz="2200" b="1" i="0" dirty="0">
                <a:effectLst/>
                <a:latin typeface="Calibri" panose="020F0502020204030204" pitchFamily="34" charset="0"/>
                <a:cs typeface="Calibri" panose="020F0502020204030204" pitchFamily="34" charset="0"/>
              </a:rPr>
              <a:t>learning ability</a:t>
            </a:r>
            <a:r>
              <a:rPr lang="en-US" sz="2200" b="0" i="0" dirty="0">
                <a:effectLst/>
                <a:latin typeface="Calibri" panose="020F0502020204030204" pitchFamily="34" charset="0"/>
                <a:cs typeface="Calibri" panose="020F0502020204030204" pitchFamily="34" charset="0"/>
              </a:rPr>
              <a:t>.</a:t>
            </a:r>
          </a:p>
          <a:p>
            <a:pPr algn="l" fontAlgn="base">
              <a:lnSpc>
                <a:spcPct val="150000"/>
              </a:lnSpc>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ARTMAP – </a:t>
            </a:r>
            <a:r>
              <a:rPr lang="en-US" sz="2200" b="0" i="0" dirty="0">
                <a:effectLst/>
                <a:latin typeface="Calibri" panose="020F0502020204030204" pitchFamily="34" charset="0"/>
                <a:cs typeface="Calibri" panose="020F0502020204030204" pitchFamily="34" charset="0"/>
              </a:rPr>
              <a:t>It is a supervised form of ART learning where one ART learns based on the previous ART module. It is also known as predictive ART.</a:t>
            </a:r>
          </a:p>
          <a:p>
            <a:pPr algn="l" fontAlgn="base">
              <a:lnSpc>
                <a:spcPct val="150000"/>
              </a:lnSpc>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FARTMAP – </a:t>
            </a:r>
            <a:r>
              <a:rPr lang="en-US" sz="2200" b="0" i="0" dirty="0">
                <a:effectLst/>
                <a:latin typeface="Calibri" panose="020F0502020204030204" pitchFamily="34" charset="0"/>
                <a:cs typeface="Calibri" panose="020F0502020204030204" pitchFamily="34" charset="0"/>
              </a:rPr>
              <a:t>This is a supervised ART architecture with Fuzzy logic included.</a:t>
            </a:r>
          </a:p>
          <a:p>
            <a:endParaRPr lang="en-IN" dirty="0"/>
          </a:p>
        </p:txBody>
      </p:sp>
    </p:spTree>
    <p:extLst>
      <p:ext uri="{BB962C8B-B14F-4D97-AF65-F5344CB8AC3E}">
        <p14:creationId xmlns:p14="http://schemas.microsoft.com/office/powerpoint/2010/main" val="175979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84B5B-C1D0-404A-8548-C812AF17CCBA}"/>
              </a:ext>
            </a:extLst>
          </p:cNvPr>
          <p:cNvSpPr>
            <a:spLocks noGrp="1"/>
          </p:cNvSpPr>
          <p:nvPr>
            <p:ph sz="quarter" idx="1"/>
          </p:nvPr>
        </p:nvSpPr>
        <p:spPr>
          <a:xfrm>
            <a:off x="242046" y="228600"/>
            <a:ext cx="8673354" cy="6324600"/>
          </a:xfrm>
        </p:spPr>
        <p:txBody>
          <a:bodyPr>
            <a:normAutofit/>
          </a:bodyPr>
          <a:lstStyle/>
          <a:p>
            <a:pPr marL="0" indent="0">
              <a:lnSpc>
                <a:spcPct val="150000"/>
              </a:lnSpc>
              <a:buNone/>
            </a:pPr>
            <a:r>
              <a:rPr lang="en-US" sz="2200" b="1" i="0" dirty="0">
                <a:solidFill>
                  <a:srgbClr val="273239"/>
                </a:solidFill>
                <a:effectLst/>
                <a:latin typeface="Calibri" panose="020F0502020204030204" pitchFamily="34" charset="0"/>
                <a:cs typeface="Calibri" panose="020F0502020204030204" pitchFamily="34" charset="0"/>
              </a:rPr>
              <a:t>Basic of Adaptive Resonance Theory Architecture:</a:t>
            </a:r>
            <a:r>
              <a:rPr lang="en-US" sz="2200" dirty="0">
                <a:latin typeface="Calibri" panose="020F0502020204030204" pitchFamily="34" charset="0"/>
                <a:cs typeface="Calibri" panose="020F0502020204030204" pitchFamily="34" charset="0"/>
              </a:rPr>
              <a:t> </a:t>
            </a:r>
            <a:endParaRPr lang="en-US" sz="2200" b="0" i="0" dirty="0">
              <a:solidFill>
                <a:srgbClr val="273239"/>
              </a:solidFill>
              <a:effectLst/>
              <a:latin typeface="Calibri" panose="020F0502020204030204" pitchFamily="34" charset="0"/>
              <a:cs typeface="Calibri" panose="020F0502020204030204" pitchFamily="34" charset="0"/>
            </a:endParaRPr>
          </a:p>
          <a:p>
            <a:pPr>
              <a:lnSpc>
                <a:spcPct val="150000"/>
              </a:lnSpc>
            </a:pPr>
            <a:r>
              <a:rPr lang="en-US" sz="2200" b="0" i="0" dirty="0">
                <a:solidFill>
                  <a:srgbClr val="273239"/>
                </a:solidFill>
                <a:effectLst/>
                <a:latin typeface="Calibri" panose="020F0502020204030204" pitchFamily="34" charset="0"/>
                <a:cs typeface="Calibri" panose="020F0502020204030204" pitchFamily="34" charset="0"/>
              </a:rPr>
              <a:t>The adaptive resonant theory is a type of neural network that is self-organizing and competitive.</a:t>
            </a:r>
          </a:p>
          <a:p>
            <a:pPr>
              <a:lnSpc>
                <a:spcPct val="150000"/>
              </a:lnSpc>
            </a:pPr>
            <a:r>
              <a:rPr lang="en-US" sz="2200" b="0" i="0" dirty="0">
                <a:solidFill>
                  <a:srgbClr val="273239"/>
                </a:solidFill>
                <a:effectLst/>
                <a:latin typeface="Calibri" panose="020F0502020204030204" pitchFamily="34" charset="0"/>
                <a:cs typeface="Calibri" panose="020F0502020204030204" pitchFamily="34" charset="0"/>
              </a:rPr>
              <a:t>It can be of both types, the unsupervised ones (ART1, ART2, ART3) or the supervised ones (ARTMAP). </a:t>
            </a:r>
          </a:p>
          <a:p>
            <a:pPr>
              <a:lnSpc>
                <a:spcPct val="150000"/>
              </a:lnSpc>
            </a:pPr>
            <a:r>
              <a:rPr lang="en-US" sz="2200" b="0" i="0" dirty="0">
                <a:solidFill>
                  <a:srgbClr val="273239"/>
                </a:solidFill>
                <a:effectLst/>
                <a:latin typeface="Calibri" panose="020F0502020204030204" pitchFamily="34" charset="0"/>
                <a:cs typeface="Calibri" panose="020F0502020204030204" pitchFamily="34" charset="0"/>
              </a:rPr>
              <a:t>Generally, the supervised algorithms are named with the suffix “MAP”.</a:t>
            </a:r>
            <a:endParaRPr lang="en-US" sz="2200" b="0" i="0" dirty="0">
              <a:effectLst/>
              <a:latin typeface="Calibri" panose="020F0502020204030204" pitchFamily="34" charset="0"/>
              <a:cs typeface="Calibri" panose="020F0502020204030204" pitchFamily="34" charset="0"/>
            </a:endParaRPr>
          </a:p>
          <a:p>
            <a:pPr>
              <a:lnSpc>
                <a:spcPct val="150000"/>
              </a:lnSpc>
            </a:pPr>
            <a:r>
              <a:rPr lang="en-US" sz="2200" b="0" i="0" dirty="0">
                <a:effectLst/>
                <a:latin typeface="Calibri" panose="020F0502020204030204" pitchFamily="34" charset="0"/>
                <a:cs typeface="Calibri" panose="020F0502020204030204" pitchFamily="34" charset="0"/>
              </a:rPr>
              <a:t>Human has ability to learn through classification.</a:t>
            </a:r>
          </a:p>
          <a:p>
            <a:pPr>
              <a:lnSpc>
                <a:spcPct val="150000"/>
              </a:lnSpc>
            </a:pPr>
            <a:r>
              <a:rPr lang="en-US" sz="2200" b="0" i="0" dirty="0">
                <a:effectLst/>
                <a:latin typeface="Calibri" panose="020F0502020204030204" pitchFamily="34" charset="0"/>
                <a:cs typeface="Calibri" panose="020F0502020204030204" pitchFamily="34" charset="0"/>
              </a:rPr>
              <a:t>Human learn new concepts by relating them to existing knowledge and if unable to relate to something already known, then creates a new structure. </a:t>
            </a:r>
          </a:p>
          <a:p>
            <a:pPr>
              <a:lnSpc>
                <a:spcPct val="150000"/>
              </a:lnSpc>
            </a:pPr>
            <a:r>
              <a:rPr lang="en-US" sz="2200" b="0" i="0" dirty="0">
                <a:effectLst/>
                <a:latin typeface="Calibri" panose="020F0502020204030204" pitchFamily="34" charset="0"/>
                <a:cs typeface="Calibri" panose="020F0502020204030204" pitchFamily="34" charset="0"/>
              </a:rPr>
              <a:t>Represents such human like learning ability.</a:t>
            </a:r>
            <a:endParaRPr lang="en-IN" sz="22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728769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fontScale="92500" lnSpcReduction="20000"/>
          </a:bodyPr>
          <a:lstStyle/>
          <a:p>
            <a:pPr marL="0" indent="0">
              <a:buNone/>
            </a:pPr>
            <a:r>
              <a:rPr lang="en-US" sz="2400" b="1" dirty="0">
                <a:effectLst/>
                <a:latin typeface="Calibri" panose="020F0502020204030204" pitchFamily="34" charset="0"/>
                <a:ea typeface="Arial" panose="020B0604020202020204" pitchFamily="34" charset="0"/>
                <a:cs typeface="Calibri" panose="020F0502020204030204" pitchFamily="34" charset="0"/>
              </a:rPr>
              <a:t>Task</a:t>
            </a:r>
            <a:r>
              <a:rPr lang="en-US" sz="2400" b="1" spc="-20"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and</a:t>
            </a:r>
            <a:r>
              <a:rPr lang="en-US" sz="2400" b="1" spc="-20"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structure</a:t>
            </a:r>
            <a:r>
              <a:rPr lang="en-US" sz="2400" b="1" spc="-20"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of</a:t>
            </a:r>
            <a:r>
              <a:rPr lang="en-US" sz="2400" b="1" spc="-15"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an</a:t>
            </a:r>
            <a:r>
              <a:rPr lang="en-US" sz="2400" b="1" spc="-375"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ART</a:t>
            </a:r>
            <a:r>
              <a:rPr lang="en-US" sz="2400" b="1" spc="135" dirty="0">
                <a:effectLst/>
                <a:latin typeface="Calibri" panose="020F0502020204030204" pitchFamily="34" charset="0"/>
                <a:ea typeface="Arial" panose="020B0604020202020204" pitchFamily="34" charset="0"/>
                <a:cs typeface="Calibri" panose="020F0502020204030204" pitchFamily="34" charset="0"/>
              </a:rPr>
              <a:t> </a:t>
            </a:r>
            <a:r>
              <a:rPr lang="en-US" sz="2400" b="1" dirty="0">
                <a:effectLst/>
                <a:latin typeface="Calibri" panose="020F0502020204030204" pitchFamily="34" charset="0"/>
                <a:ea typeface="Arial" panose="020B0604020202020204" pitchFamily="34" charset="0"/>
                <a:cs typeface="Calibri" panose="020F0502020204030204" pitchFamily="34" charset="0"/>
              </a:rPr>
              <a:t>network:</a:t>
            </a:r>
            <a:endParaRPr lang="en-IN" sz="2400" b="1" dirty="0">
              <a:effectLst/>
              <a:latin typeface="Calibri" panose="020F0502020204030204" pitchFamily="34" charset="0"/>
              <a:ea typeface="Arial" panose="020B0604020202020204" pitchFamily="34" charset="0"/>
              <a:cs typeface="Calibri" panose="020F0502020204030204" pitchFamily="34" charset="0"/>
            </a:endParaRPr>
          </a:p>
          <a:p>
            <a:pPr>
              <a:lnSpc>
                <a:spcPct val="150000"/>
              </a:lnSpc>
            </a:pPr>
            <a:r>
              <a:rPr lang="en-US" sz="2400" dirty="0">
                <a:effectLst/>
                <a:latin typeface="Calibri" panose="020F0502020204030204" pitchFamily="34" charset="0"/>
                <a:ea typeface="Georgia" panose="02040502050405020303" pitchFamily="18" charset="0"/>
                <a:cs typeface="Calibri" panose="020F0502020204030204" pitchFamily="34" charset="0"/>
              </a:rPr>
              <a:t>An ART network comprises exactly two</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layers:</a:t>
            </a:r>
            <a:r>
              <a:rPr lang="en-US" sz="2400"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50000"/>
              </a:lnSpc>
            </a:pPr>
            <a:r>
              <a:rPr lang="en-US" dirty="0">
                <a:effectLst/>
                <a:latin typeface="Calibri" panose="020F0502020204030204" pitchFamily="34" charset="0"/>
                <a:ea typeface="Georgia" panose="02040502050405020303" pitchFamily="18" charset="0"/>
                <a:cs typeface="Calibri" panose="020F0502020204030204" pitchFamily="34" charset="0"/>
              </a:rPr>
              <a:t>the input layer ‘I’ </a:t>
            </a:r>
          </a:p>
          <a:p>
            <a:pPr lvl="1">
              <a:lnSpc>
                <a:spcPct val="150000"/>
              </a:lnSpc>
            </a:pPr>
            <a:r>
              <a:rPr lang="en-US" dirty="0">
                <a:effectLst/>
                <a:latin typeface="Calibri" panose="020F0502020204030204" pitchFamily="34" charset="0"/>
                <a:ea typeface="Georgia" panose="02040502050405020303" pitchFamily="18" charset="0"/>
                <a:cs typeface="Calibri" panose="020F0502020204030204" pitchFamily="34" charset="0"/>
              </a:rPr>
              <a:t>the recognition</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layer</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O’</a:t>
            </a:r>
            <a:r>
              <a:rPr lang="en-US"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50000"/>
              </a:lnSpc>
            </a:pPr>
            <a:r>
              <a:rPr lang="en-US" dirty="0">
                <a:effectLst/>
                <a:latin typeface="Calibri" panose="020F0502020204030204" pitchFamily="34" charset="0"/>
                <a:ea typeface="Georgia" panose="02040502050405020303" pitchFamily="18" charset="0"/>
                <a:cs typeface="Calibri" panose="020F0502020204030204" pitchFamily="34" charset="0"/>
              </a:rPr>
              <a:t>with</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the</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input</a:t>
            </a:r>
            <a:r>
              <a:rPr lang="en-US" spc="26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layer</a:t>
            </a:r>
            <a:r>
              <a:rPr lang="en-US" spc="26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being completely linked towards the recognition</a:t>
            </a:r>
            <a:r>
              <a:rPr lang="en-US" spc="100"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layer.</a:t>
            </a:r>
            <a:r>
              <a:rPr lang="en-US" spc="39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50000"/>
              </a:lnSpc>
            </a:pPr>
            <a:r>
              <a:rPr lang="en-US" dirty="0">
                <a:effectLst/>
                <a:latin typeface="Calibri" panose="020F0502020204030204" pitchFamily="34" charset="0"/>
                <a:ea typeface="Georgia" panose="02040502050405020303" pitchFamily="18" charset="0"/>
                <a:cs typeface="Calibri" panose="020F0502020204030204" pitchFamily="34" charset="0"/>
              </a:rPr>
              <a:t>This</a:t>
            </a:r>
            <a:r>
              <a:rPr lang="en-US" spc="10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complete</a:t>
            </a:r>
            <a:r>
              <a:rPr lang="en-US" spc="100"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link</a:t>
            </a:r>
            <a:r>
              <a:rPr lang="en-US" spc="10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induces</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a </a:t>
            </a:r>
            <a:r>
              <a:rPr lang="en-US" b="1" dirty="0">
                <a:effectLst/>
                <a:latin typeface="Calibri" panose="020F0502020204030204" pitchFamily="34" charset="0"/>
                <a:ea typeface="Georgia" panose="02040502050405020303" pitchFamily="18" charset="0"/>
                <a:cs typeface="Calibri" panose="020F0502020204030204" pitchFamily="34" charset="0"/>
              </a:rPr>
              <a:t>top-down weight matrix W</a:t>
            </a:r>
            <a:r>
              <a:rPr lang="en-US" dirty="0">
                <a:effectLst/>
                <a:latin typeface="Calibri" panose="020F0502020204030204" pitchFamily="34" charset="0"/>
                <a:ea typeface="Georgia" panose="02040502050405020303" pitchFamily="18" charset="0"/>
                <a:cs typeface="Calibri" panose="020F0502020204030204" pitchFamily="34" charset="0"/>
              </a:rPr>
              <a:t> that con</a:t>
            </a:r>
            <a:r>
              <a:rPr lang="en-US" spc="-5" dirty="0">
                <a:effectLst/>
                <a:latin typeface="Calibri" panose="020F0502020204030204" pitchFamily="34" charset="0"/>
                <a:ea typeface="Georgia" panose="02040502050405020303" pitchFamily="18" charset="0"/>
                <a:cs typeface="Calibri" panose="020F0502020204030204" pitchFamily="34" charset="0"/>
              </a:rPr>
              <a:t>tains the </a:t>
            </a:r>
            <a:r>
              <a:rPr lang="en-US" dirty="0">
                <a:effectLst/>
                <a:latin typeface="Calibri" panose="020F0502020204030204" pitchFamily="34" charset="0"/>
                <a:ea typeface="Georgia" panose="02040502050405020303" pitchFamily="18" charset="0"/>
                <a:cs typeface="Calibri" panose="020F0502020204030204" pitchFamily="34" charset="0"/>
              </a:rPr>
              <a:t>weight values of the connections</a:t>
            </a:r>
            <a:r>
              <a:rPr lang="en-US" spc="-25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between each neuron in the input layer</a:t>
            </a:r>
            <a:r>
              <a:rPr lang="en-US" spc="5" dirty="0">
                <a:effectLst/>
                <a:latin typeface="Calibri" panose="020F0502020204030204" pitchFamily="34" charset="0"/>
                <a:ea typeface="Georgia" panose="02040502050405020303" pitchFamily="18" charset="0"/>
                <a:cs typeface="Calibri" panose="020F0502020204030204" pitchFamily="34" charset="0"/>
              </a:rPr>
              <a:t> </a:t>
            </a:r>
            <a:r>
              <a:rPr lang="en-US" dirty="0">
                <a:effectLst/>
                <a:latin typeface="Calibri" panose="020F0502020204030204" pitchFamily="34" charset="0"/>
                <a:ea typeface="Georgia" panose="02040502050405020303" pitchFamily="18" charset="0"/>
                <a:cs typeface="Calibri" panose="020F0502020204030204" pitchFamily="34" charset="0"/>
              </a:rPr>
              <a:t>and each neuron in the recognition layer.</a:t>
            </a:r>
            <a:endParaRPr lang="en-IN" dirty="0">
              <a:effectLst/>
              <a:latin typeface="Calibri" panose="020F0502020204030204" pitchFamily="34" charset="0"/>
              <a:ea typeface="Georgia" panose="02040502050405020303" pitchFamily="18" charset="0"/>
              <a:cs typeface="Calibri" panose="020F0502020204030204" pitchFamily="34" charset="0"/>
            </a:endParaRPr>
          </a:p>
          <a:p>
            <a:pPr marL="69850" algn="just">
              <a:lnSpc>
                <a:spcPct val="150000"/>
              </a:lnSpc>
              <a:spcBef>
                <a:spcPts val="1315"/>
              </a:spcBef>
              <a:spcAft>
                <a:spcPts val="0"/>
              </a:spcAft>
            </a:pPr>
            <a:r>
              <a:rPr lang="en-US" sz="2400" dirty="0">
                <a:effectLst/>
                <a:latin typeface="Calibri" panose="020F0502020204030204" pitchFamily="34" charset="0"/>
                <a:ea typeface="Georgia" panose="02040502050405020303" pitchFamily="18" charset="0"/>
                <a:cs typeface="Calibri" panose="020F0502020204030204" pitchFamily="34" charset="0"/>
              </a:rPr>
              <a:t>Simple</a:t>
            </a:r>
            <a:r>
              <a:rPr lang="en-US" sz="2400" spc="1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binary</a:t>
            </a:r>
            <a:r>
              <a:rPr lang="en-US" sz="2400" spc="1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patterns</a:t>
            </a:r>
            <a:r>
              <a:rPr lang="en-US" sz="2400" spc="1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are</a:t>
            </a:r>
            <a:r>
              <a:rPr lang="en-US" sz="2400" spc="16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entered</a:t>
            </a:r>
            <a:r>
              <a:rPr lang="en-US" sz="2400" spc="1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into</a:t>
            </a:r>
            <a:r>
              <a:rPr lang="en-IN" sz="2400" dirty="0">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32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input</a:t>
            </a:r>
            <a:r>
              <a:rPr lang="en-US" sz="2400" spc="32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layer</a:t>
            </a:r>
            <a:r>
              <a:rPr lang="en-US" sz="2400" spc="32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and</a:t>
            </a:r>
            <a:r>
              <a:rPr lang="en-US" sz="2400" spc="32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transferred</a:t>
            </a:r>
            <a:r>
              <a:rPr lang="en-US" sz="2400" spc="32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to</a:t>
            </a:r>
            <a:r>
              <a:rPr lang="en-US" sz="2400" spc="32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 recognition</a:t>
            </a:r>
            <a:r>
              <a:rPr lang="en-US" sz="2400" spc="2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layer</a:t>
            </a:r>
            <a:r>
              <a:rPr lang="en-US" sz="2400" spc="2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while</a:t>
            </a:r>
            <a:r>
              <a:rPr lang="en-US" sz="2400" spc="2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2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recognition</a:t>
            </a:r>
            <a:r>
              <a:rPr lang="en-US" sz="2400" spc="-25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layer</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shall</a:t>
            </a:r>
            <a:r>
              <a:rPr lang="en-US" sz="2400" spc="3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return</a:t>
            </a:r>
            <a:r>
              <a:rPr lang="en-US" sz="2400" spc="3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a </a:t>
            </a:r>
            <a:endParaRPr lang="en-US" sz="2400" spc="-5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400" dirty="0">
                <a:latin typeface="Calibri" panose="020F0502020204030204" pitchFamily="34" charset="0"/>
                <a:ea typeface="Georgia" panose="02040502050405020303" pitchFamily="18" charset="0"/>
                <a:cs typeface="Calibri" panose="020F0502020204030204" pitchFamily="34" charset="0"/>
              </a:rPr>
              <a:t>I</a:t>
            </a:r>
            <a:r>
              <a:rPr lang="en-US" sz="2400" dirty="0">
                <a:effectLst/>
                <a:latin typeface="Calibri" panose="020F0502020204030204" pitchFamily="34" charset="0"/>
                <a:ea typeface="Georgia" panose="02040502050405020303" pitchFamily="18" charset="0"/>
                <a:cs typeface="Calibri" panose="020F0502020204030204" pitchFamily="34" charset="0"/>
              </a:rPr>
              <a:t>t</a:t>
            </a:r>
            <a:r>
              <a:rPr lang="en-US" sz="2400" spc="7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follows</a:t>
            </a:r>
            <a:r>
              <a:rPr lang="en-US" sz="2400" spc="70"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the</a:t>
            </a:r>
            <a:r>
              <a:rPr lang="en-US" sz="2400" spc="65" dirty="0">
                <a:effectLst/>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winner-takes-all</a:t>
            </a:r>
            <a:r>
              <a:rPr lang="en-US" sz="2400" spc="-50" dirty="0">
                <a:latin typeface="Calibri" panose="020F0502020204030204" pitchFamily="34" charset="0"/>
                <a:ea typeface="Georgia" panose="02040502050405020303" pitchFamily="18" charset="0"/>
                <a:cs typeface="Calibri" panose="020F0502020204030204" pitchFamily="34" charset="0"/>
              </a:rPr>
              <a:t> </a:t>
            </a:r>
            <a:r>
              <a:rPr lang="en-US" sz="2400" dirty="0">
                <a:effectLst/>
                <a:latin typeface="Calibri" panose="020F0502020204030204" pitchFamily="34" charset="0"/>
                <a:ea typeface="Georgia" panose="02040502050405020303" pitchFamily="18" charset="0"/>
                <a:cs typeface="Calibri" panose="020F0502020204030204" pitchFamily="34" charset="0"/>
              </a:rPr>
              <a:t>scheme.</a:t>
            </a:r>
          </a:p>
          <a:p>
            <a:pPr marL="0" indent="0">
              <a:buNone/>
            </a:pPr>
            <a:endParaRPr lang="en-IN" dirty="0"/>
          </a:p>
        </p:txBody>
      </p:sp>
      <p:pic>
        <p:nvPicPr>
          <p:cNvPr id="4" name="Picture 3">
            <a:extLst>
              <a:ext uri="{FF2B5EF4-FFF2-40B4-BE49-F238E27FC236}">
                <a16:creationId xmlns:a16="http://schemas.microsoft.com/office/drawing/2014/main" id="{BF6074CD-E0AE-450A-BA53-F09D3AEA12E9}"/>
              </a:ext>
            </a:extLst>
          </p:cNvPr>
          <p:cNvPicPr>
            <a:picLocks noChangeAspect="1"/>
          </p:cNvPicPr>
          <p:nvPr/>
        </p:nvPicPr>
        <p:blipFill>
          <a:blip r:embed="rId2"/>
          <a:stretch>
            <a:fillRect/>
          </a:stretch>
        </p:blipFill>
        <p:spPr>
          <a:xfrm>
            <a:off x="1447800" y="5410200"/>
            <a:ext cx="1630969" cy="381000"/>
          </a:xfrm>
          <a:prstGeom prst="rect">
            <a:avLst/>
          </a:prstGeom>
        </p:spPr>
      </p:pic>
    </p:spTree>
    <p:extLst>
      <p:ext uri="{BB962C8B-B14F-4D97-AF65-F5344CB8AC3E}">
        <p14:creationId xmlns:p14="http://schemas.microsoft.com/office/powerpoint/2010/main" val="113332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B3ED2-3FB2-4BA1-AACE-FA2BEA245771}"/>
              </a:ext>
            </a:extLst>
          </p:cNvPr>
          <p:cNvSpPr>
            <a:spLocks noGrp="1"/>
          </p:cNvSpPr>
          <p:nvPr>
            <p:ph sz="quarter" idx="1"/>
          </p:nvPr>
        </p:nvSpPr>
        <p:spPr>
          <a:xfrm>
            <a:off x="304800" y="304800"/>
            <a:ext cx="8610600" cy="6248400"/>
          </a:xfrm>
        </p:spPr>
        <p:txBody>
          <a:bodyPr>
            <a:normAutofit lnSpcReduction="10000"/>
          </a:bodyPr>
          <a:lstStyle/>
          <a:p>
            <a:pPr marL="0" indent="0">
              <a:lnSpc>
                <a:spcPct val="150000"/>
              </a:lnSpc>
              <a:buNone/>
            </a:pPr>
            <a:r>
              <a:rPr lang="en-IN" sz="2200" b="1" dirty="0">
                <a:latin typeface="Calibri" panose="020F0502020204030204" pitchFamily="34" charset="0"/>
                <a:cs typeface="Calibri" panose="020F0502020204030204" pitchFamily="34" charset="0"/>
              </a:rPr>
              <a:t>Competitive Learning:</a:t>
            </a:r>
          </a:p>
          <a:p>
            <a:pPr>
              <a:lnSpc>
                <a:spcPct val="150000"/>
              </a:lnSpc>
            </a:pPr>
            <a:r>
              <a:rPr lang="en-US" sz="2200" dirty="0">
                <a:latin typeface="Calibri" panose="020F0502020204030204" pitchFamily="34" charset="0"/>
                <a:cs typeface="Calibri" panose="020F0502020204030204" pitchFamily="34" charset="0"/>
              </a:rPr>
              <a:t>A form of unsupervised training where output units are said to be in competition for input patterns</a:t>
            </a:r>
            <a:r>
              <a:rPr lang="en-IN" sz="2200" dirty="0">
                <a:latin typeface="Calibri" panose="020F0502020204030204" pitchFamily="34" charset="0"/>
                <a:cs typeface="Calibri" panose="020F0502020204030204" pitchFamily="34" charset="0"/>
              </a:rPr>
              <a:t>.</a:t>
            </a:r>
          </a:p>
          <a:p>
            <a:pPr>
              <a:lnSpc>
                <a:spcPct val="150000"/>
              </a:lnSpc>
            </a:pPr>
            <a:r>
              <a:rPr lang="en-US" sz="2200" dirty="0">
                <a:latin typeface="Calibri" panose="020F0502020204030204" pitchFamily="34" charset="0"/>
                <a:cs typeface="Calibri" panose="020F0502020204030204" pitchFamily="34" charset="0"/>
              </a:rPr>
              <a:t>During training, the output unit that provides the highest activation to a given input pattern is declared the weights of the winner and is moved closer to the input pattern, whereas the rest of the neurons are left unchanged</a:t>
            </a:r>
            <a:r>
              <a:rPr lang="en-IN" sz="2200" dirty="0">
                <a:latin typeface="Calibri" panose="020F0502020204030204" pitchFamily="34" charset="0"/>
                <a:cs typeface="Calibri" panose="020F0502020204030204" pitchFamily="34" charset="0"/>
              </a:rPr>
              <a:t>.</a:t>
            </a:r>
          </a:p>
          <a:p>
            <a:pPr>
              <a:lnSpc>
                <a:spcPct val="150000"/>
              </a:lnSpc>
            </a:pPr>
            <a:r>
              <a:rPr lang="en-US" sz="2200" dirty="0">
                <a:latin typeface="Calibri" panose="020F0502020204030204" pitchFamily="34" charset="0"/>
                <a:cs typeface="Calibri" panose="020F0502020204030204" pitchFamily="34" charset="0"/>
              </a:rPr>
              <a:t>This strategy is also called winner-take-all since only the winning neuron is updated</a:t>
            </a:r>
            <a:r>
              <a:rPr lang="en-IN" sz="2200" dirty="0">
                <a:latin typeface="Calibri" panose="020F0502020204030204" pitchFamily="34" charset="0"/>
                <a:cs typeface="Calibri" panose="020F0502020204030204" pitchFamily="34" charset="0"/>
              </a:rPr>
              <a:t>.</a:t>
            </a:r>
          </a:p>
          <a:p>
            <a:pPr>
              <a:lnSpc>
                <a:spcPct val="150000"/>
              </a:lnSpc>
            </a:pPr>
            <a:r>
              <a:rPr lang="en-US" sz="2200" dirty="0">
                <a:latin typeface="Calibri" panose="020F0502020204030204" pitchFamily="34" charset="0"/>
                <a:cs typeface="Calibri" panose="020F0502020204030204" pitchFamily="34" charset="0"/>
              </a:rPr>
              <a:t>Output units may contain lateral inhibitory connections, allowing a winner neuron to suppress others in proportion to its level of activation.</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230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rmAutofit/>
          </a:bodyPr>
          <a:lstStyle/>
          <a:p>
            <a:pPr marL="0" indent="0" algn="l">
              <a:buNone/>
            </a:pPr>
            <a:r>
              <a:rPr lang="en-US" sz="2200" b="1" dirty="0">
                <a:effectLst/>
                <a:latin typeface="Calibri" panose="020F0502020204030204" pitchFamily="34" charset="0"/>
                <a:ea typeface="Georgia" panose="02040502050405020303" pitchFamily="18" charset="0"/>
                <a:cs typeface="Calibri" panose="020F0502020204030204" pitchFamily="34" charset="0"/>
              </a:rPr>
              <a:t>Resonance</a:t>
            </a:r>
            <a:r>
              <a:rPr lang="en-US" sz="2200" b="1" spc="4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takes</a:t>
            </a:r>
            <a:r>
              <a:rPr lang="en-US" sz="2200" b="1" spc="4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place</a:t>
            </a:r>
            <a:r>
              <a:rPr lang="en-US" sz="2200" b="1" spc="4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by</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r>
              <a:rPr lang="en-US" sz="2200" b="1" spc="-5" dirty="0">
                <a:effectLst/>
                <a:latin typeface="Calibri" panose="020F0502020204030204" pitchFamily="34" charset="0"/>
                <a:ea typeface="Georgia" panose="02040502050405020303" pitchFamily="18" charset="0"/>
                <a:cs typeface="Calibri" panose="020F0502020204030204" pitchFamily="34" charset="0"/>
              </a:rPr>
              <a:t>activities</a:t>
            </a:r>
            <a:r>
              <a:rPr lang="en-US" sz="2200" b="1" spc="-3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being</a:t>
            </a:r>
            <a:r>
              <a:rPr lang="en-US" sz="2200" b="1" spc="-3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tossed</a:t>
            </a:r>
            <a:r>
              <a:rPr lang="en-US" sz="2200" b="1" spc="-3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and</a:t>
            </a:r>
            <a:r>
              <a:rPr lang="en-US" sz="2200" b="1" spc="-3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turned:</a:t>
            </a:r>
          </a:p>
          <a:p>
            <a:pPr algn="l"/>
            <a:r>
              <a:rPr lang="en-US" sz="2200" dirty="0">
                <a:effectLst/>
                <a:latin typeface="Calibri" panose="020F0502020204030204" pitchFamily="34" charset="0"/>
                <a:ea typeface="Georgia" panose="02040502050405020303" pitchFamily="18" charset="0"/>
                <a:cs typeface="Calibri" panose="020F0502020204030204" pitchFamily="34" charset="0"/>
              </a:rPr>
              <a:t>There also exists a </a:t>
            </a:r>
            <a:r>
              <a:rPr lang="en-US" sz="2200" b="1" dirty="0">
                <a:effectLst/>
                <a:latin typeface="Calibri" panose="020F0502020204030204" pitchFamily="34" charset="0"/>
                <a:ea typeface="Georgia" panose="02040502050405020303" pitchFamily="18" charset="0"/>
                <a:cs typeface="Calibri" panose="020F0502020204030204" pitchFamily="34" charset="0"/>
              </a:rPr>
              <a:t>bottom-up weight</a:t>
            </a:r>
            <a:r>
              <a:rPr lang="en-US" sz="2200" b="1" spc="-255" dirty="0">
                <a:effectLst/>
                <a:latin typeface="Calibri" panose="020F0502020204030204" pitchFamily="34" charset="0"/>
                <a:ea typeface="Georgia" panose="02040502050405020303" pitchFamily="18" charset="0"/>
                <a:cs typeface="Calibri" panose="020F0502020204030204" pitchFamily="34" charset="0"/>
              </a:rPr>
              <a:t> </a:t>
            </a:r>
            <a:r>
              <a:rPr lang="en-US" sz="2200" b="1" spc="-5" dirty="0">
                <a:effectLst/>
                <a:latin typeface="Calibri" panose="020F0502020204030204" pitchFamily="34" charset="0"/>
                <a:ea typeface="Georgia" panose="02040502050405020303" pitchFamily="18" charset="0"/>
                <a:cs typeface="Calibri" panose="020F0502020204030204" pitchFamily="34" charset="0"/>
              </a:rPr>
              <a:t>matrix</a:t>
            </a:r>
            <a:r>
              <a:rPr lang="en-US" sz="2200" b="1" spc="220" dirty="0">
                <a:effectLst/>
                <a:latin typeface="Calibri" panose="020F0502020204030204" pitchFamily="34" charset="0"/>
                <a:ea typeface="Georgia" panose="02040502050405020303" pitchFamily="18" charset="0"/>
                <a:cs typeface="Calibri" panose="020F0502020204030204" pitchFamily="34" charset="0"/>
              </a:rPr>
              <a:t> </a:t>
            </a:r>
            <a:r>
              <a:rPr lang="en-US" sz="2200" b="1" spc="-5" dirty="0">
                <a:effectLst/>
                <a:latin typeface="Calibri" panose="020F0502020204030204" pitchFamily="34" charset="0"/>
                <a:ea typeface="Georgia" panose="02040502050405020303" pitchFamily="18" charset="0"/>
                <a:cs typeface="Calibri" panose="020F0502020204030204" pitchFamily="34" charset="0"/>
              </a:rPr>
              <a:t>V</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a:t>
            </a:r>
            <a:r>
              <a:rPr lang="en-US" sz="2200" spc="21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which</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propagates</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activities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within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recognition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layer</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back</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into the input layer.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gn="l"/>
            <a:r>
              <a:rPr lang="en-US" sz="2200" dirty="0">
                <a:effectLst/>
                <a:latin typeface="Calibri" panose="020F0502020204030204" pitchFamily="34" charset="0"/>
                <a:ea typeface="Georgia" panose="02040502050405020303" pitchFamily="18" charset="0"/>
                <a:cs typeface="Calibri" panose="020F0502020204030204" pitchFamily="34" charset="0"/>
              </a:rPr>
              <a:t>These activities are bounced forth and back</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again and again, a fact that leads us 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resonance</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145" dirty="0">
                <a:effectLst/>
                <a:latin typeface="Calibri" panose="020F0502020204030204" pitchFamily="34" charset="0"/>
                <a:ea typeface="Georgia" panose="02040502050405020303" pitchFamily="18" charset="0"/>
                <a:cs typeface="Calibri" panose="020F0502020204030204" pitchFamily="34" charset="0"/>
              </a:rPr>
              <a:t> </a:t>
            </a:r>
          </a:p>
          <a:p>
            <a:pPr algn="l"/>
            <a:r>
              <a:rPr lang="en-US" sz="2200" dirty="0">
                <a:effectLst/>
                <a:latin typeface="Calibri" panose="020F0502020204030204" pitchFamily="34" charset="0"/>
                <a:ea typeface="Georgia" panose="02040502050405020303" pitchFamily="18" charset="0"/>
                <a:cs typeface="Calibri" panose="020F0502020204030204" pitchFamily="34" charset="0"/>
              </a:rPr>
              <a:t>Every</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activity</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within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2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layer</a:t>
            </a:r>
            <a:r>
              <a:rPr lang="en-US" sz="2200" spc="2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causes</a:t>
            </a:r>
            <a:r>
              <a:rPr lang="en-US" sz="2200" spc="2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t>
            </a:r>
            <a:r>
              <a:rPr lang="en-US" sz="2200" spc="2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activity</a:t>
            </a:r>
            <a:r>
              <a:rPr lang="en-US" sz="2200" spc="2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within</a:t>
            </a:r>
            <a:r>
              <a:rPr lang="en-US" sz="2200" spc="2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recognition layer while in turn in the recognition layer every activity causes an activity</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within</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layer.</a:t>
            </a:r>
          </a:p>
          <a:p>
            <a:pPr algn="l"/>
            <a:endParaRPr lang="en-IN" dirty="0"/>
          </a:p>
        </p:txBody>
      </p:sp>
      <p:pic>
        <p:nvPicPr>
          <p:cNvPr id="4" name="Picture 3">
            <a:extLst>
              <a:ext uri="{FF2B5EF4-FFF2-40B4-BE49-F238E27FC236}">
                <a16:creationId xmlns:a16="http://schemas.microsoft.com/office/drawing/2014/main" id="{BD5172F1-4F7F-4204-BA2C-83E544CE81DA}"/>
              </a:ext>
            </a:extLst>
          </p:cNvPr>
          <p:cNvPicPr>
            <a:picLocks noChangeAspect="1"/>
          </p:cNvPicPr>
          <p:nvPr/>
        </p:nvPicPr>
        <p:blipFill>
          <a:blip r:embed="rId2"/>
          <a:stretch>
            <a:fillRect/>
          </a:stretch>
        </p:blipFill>
        <p:spPr>
          <a:xfrm>
            <a:off x="2057400" y="3308294"/>
            <a:ext cx="5323114" cy="3244906"/>
          </a:xfrm>
          <a:prstGeom prst="rect">
            <a:avLst/>
          </a:prstGeom>
        </p:spPr>
      </p:pic>
    </p:spTree>
    <p:extLst>
      <p:ext uri="{BB962C8B-B14F-4D97-AF65-F5344CB8AC3E}">
        <p14:creationId xmlns:p14="http://schemas.microsoft.com/office/powerpoint/2010/main" val="38498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Autofit/>
          </a:bodyPr>
          <a:lstStyle/>
          <a:p>
            <a:pPr marL="0" indent="0" algn="l">
              <a:buNone/>
            </a:pPr>
            <a:r>
              <a:rPr lang="en-US" sz="2200" b="1" spc="-5" dirty="0">
                <a:effectLst/>
                <a:latin typeface="Calibri" panose="020F0502020204030204" pitchFamily="34" charset="0"/>
                <a:ea typeface="Georgia" panose="02040502050405020303" pitchFamily="18" charset="0"/>
                <a:cs typeface="Calibri" panose="020F0502020204030204" pitchFamily="34" charset="0"/>
              </a:rPr>
              <a:t>The learning process of </a:t>
            </a:r>
            <a:r>
              <a:rPr lang="en-US" sz="2200" b="1" spc="-37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an</a:t>
            </a:r>
            <a:r>
              <a:rPr lang="en-US" sz="2200" b="1" spc="1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ART</a:t>
            </a:r>
            <a:r>
              <a:rPr lang="en-US" sz="2200" b="1" spc="1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network:</a:t>
            </a:r>
          </a:p>
          <a:p>
            <a:r>
              <a:rPr lang="en-US" sz="2200" spc="110" dirty="0">
                <a:latin typeface="Calibri" panose="020F0502020204030204" pitchFamily="34" charset="0"/>
                <a:ea typeface="Georgia" panose="02040502050405020303" pitchFamily="18" charset="0"/>
                <a:cs typeface="Calibri" panose="020F0502020204030204" pitchFamily="34" charset="0"/>
              </a:rPr>
              <a:t>It</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divided</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to</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top-down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a:effectLst/>
                <a:latin typeface="Calibri" panose="020F0502020204030204" pitchFamily="34" charset="0"/>
                <a:ea typeface="Georgia" panose="02040502050405020303" pitchFamily="18" charset="0"/>
                <a:cs typeface="Calibri" panose="020F0502020204030204" pitchFamily="34" charset="0"/>
              </a:rPr>
              <a:t>and</a:t>
            </a:r>
            <a:r>
              <a:rPr lang="en-US" sz="2200" spc="-375">
                <a:effectLst/>
                <a:latin typeface="Calibri" panose="020F0502020204030204" pitchFamily="34" charset="0"/>
                <a:ea typeface="Georgia" panose="02040502050405020303" pitchFamily="18" charset="0"/>
                <a:cs typeface="Calibri" panose="020F0502020204030204" pitchFamily="34" charset="0"/>
              </a:rPr>
              <a:t>  </a:t>
            </a:r>
            <a:r>
              <a:rPr lang="en-US" sz="2200">
                <a:effectLst/>
                <a:latin typeface="Calibri" panose="020F0502020204030204" pitchFamily="34" charset="0"/>
                <a:ea typeface="Georgia" panose="02040502050405020303" pitchFamily="18" charset="0"/>
                <a:cs typeface="Calibri" panose="020F0502020204030204" pitchFamily="34" charset="0"/>
              </a:rPr>
              <a:t>bottom-up</a:t>
            </a:r>
            <a:r>
              <a:rPr lang="en-US" sz="2200" spc="9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learning.</a:t>
            </a:r>
          </a:p>
          <a:p>
            <a:r>
              <a:rPr lang="en-US" sz="2200" dirty="0">
                <a:effectLst/>
                <a:latin typeface="Calibri" panose="020F0502020204030204" pitchFamily="34" charset="0"/>
                <a:ea typeface="Georgia" panose="02040502050405020303" pitchFamily="18" charset="0"/>
                <a:cs typeface="Calibri" panose="020F0502020204030204" pitchFamily="34" charset="0"/>
              </a:rPr>
              <a:t>The two-piece learning procedure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theory: On</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 train the top-down matrix </a:t>
            </a:r>
            <a:r>
              <a:rPr lang="en-US" sz="2200" i="1" dirty="0">
                <a:effectLst/>
                <a:latin typeface="Calibri" panose="020F0502020204030204" pitchFamily="34" charset="0"/>
                <a:ea typeface="Georgia" panose="02040502050405020303" pitchFamily="18" charset="0"/>
                <a:cs typeface="Calibri" panose="020F0502020204030204" pitchFamily="34" charset="0"/>
              </a:rPr>
              <a:t>W </a:t>
            </a:r>
            <a:r>
              <a:rPr lang="en-US" sz="2200" dirty="0">
                <a:effectLst/>
                <a:latin typeface="Calibri" panose="020F0502020204030204" pitchFamily="34" charset="0"/>
                <a:ea typeface="Georgia" panose="02040502050405020303" pitchFamily="18" charset="0"/>
                <a:cs typeface="Calibri" panose="020F0502020204030204" pitchFamily="34" charset="0"/>
              </a:rPr>
              <a:t>, on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other</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hand</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train</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bottom-up</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matrix</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V</a:t>
            </a:r>
            <a:r>
              <a:rPr lang="en-US" sz="2200" i="1" spc="90" dirty="0">
                <a:latin typeface="Calibri" panose="020F0502020204030204" pitchFamily="34" charset="0"/>
                <a:ea typeface="Georgia" panose="02040502050405020303" pitchFamily="18" charset="0"/>
                <a:cs typeface="Calibri" panose="020F0502020204030204" pitchFamily="34" charset="0"/>
              </a:rPr>
              <a:t>.</a:t>
            </a:r>
            <a:endParaRPr lang="en-IN" sz="2200" i="1" dirty="0">
              <a:latin typeface="Calibri" panose="020F0502020204030204" pitchFamily="34" charset="0"/>
              <a:ea typeface="Georgia" panose="02040502050405020303" pitchFamily="18" charset="0"/>
              <a:cs typeface="Calibri" panose="020F0502020204030204" pitchFamily="34" charset="0"/>
            </a:endParaRPr>
          </a:p>
          <a:p>
            <a:pPr marL="0" indent="0">
              <a:buNone/>
            </a:pPr>
            <a:r>
              <a:rPr lang="en-US" sz="2200" b="1" spc="-10" dirty="0">
                <a:effectLst/>
                <a:latin typeface="Calibri" panose="020F0502020204030204" pitchFamily="34" charset="0"/>
                <a:ea typeface="Arial" panose="020B0604020202020204" pitchFamily="34" charset="0"/>
                <a:cs typeface="Calibri" panose="020F0502020204030204" pitchFamily="34" charset="0"/>
              </a:rPr>
              <a:t>1. Pattern</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spc="-10" dirty="0">
                <a:effectLst/>
                <a:latin typeface="Calibri" panose="020F0502020204030204" pitchFamily="34" charset="0"/>
                <a:ea typeface="Arial" panose="020B0604020202020204" pitchFamily="34" charset="0"/>
                <a:cs typeface="Calibri" panose="020F0502020204030204" pitchFamily="34" charset="0"/>
              </a:rPr>
              <a:t>input</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spc="-5" dirty="0">
                <a:effectLst/>
                <a:latin typeface="Calibri" panose="020F0502020204030204" pitchFamily="34" charset="0"/>
                <a:ea typeface="Arial" panose="020B0604020202020204" pitchFamily="34" charset="0"/>
                <a:cs typeface="Calibri" panose="020F0502020204030204" pitchFamily="34" charset="0"/>
              </a:rPr>
              <a:t>and</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spc="-5" dirty="0">
                <a:effectLst/>
                <a:latin typeface="Calibri" panose="020F0502020204030204" pitchFamily="34" charset="0"/>
                <a:ea typeface="Arial" panose="020B0604020202020204" pitchFamily="34" charset="0"/>
                <a:cs typeface="Calibri" panose="020F0502020204030204" pitchFamily="34" charset="0"/>
              </a:rPr>
              <a:t>top-down</a:t>
            </a:r>
            <a:r>
              <a:rPr lang="en-US" sz="2200" b="1" spc="-32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learning</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a:spcBef>
                <a:spcPts val="40"/>
              </a:spcBef>
            </a:pPr>
            <a:r>
              <a:rPr lang="en-US" sz="2200" dirty="0">
                <a:effectLst/>
                <a:latin typeface="Calibri" panose="020F0502020204030204" pitchFamily="34" charset="0"/>
                <a:ea typeface="Georgia" panose="02040502050405020303" pitchFamily="18" charset="0"/>
                <a:cs typeface="Calibri" panose="020F0502020204030204" pitchFamily="34" charset="0"/>
              </a:rPr>
              <a:t>When a pattern is entered into the network</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causes</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activation at the output neurons and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strongest neuron wins. </a:t>
            </a:r>
          </a:p>
          <a:p>
            <a:pPr>
              <a:spcBef>
                <a:spcPts val="40"/>
              </a:spcBef>
            </a:pPr>
            <a:r>
              <a:rPr lang="en-US" sz="2200" dirty="0">
                <a:effectLst/>
                <a:latin typeface="Calibri" panose="020F0502020204030204" pitchFamily="34" charset="0"/>
                <a:ea typeface="Georgia" panose="02040502050405020303" pitchFamily="18" charset="0"/>
                <a:cs typeface="Calibri" panose="020F0502020204030204" pitchFamily="34" charset="0"/>
              </a:rPr>
              <a:t>Then the weights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 the matrix </a:t>
            </a:r>
            <a:r>
              <a:rPr lang="en-US" sz="2200" i="1" dirty="0">
                <a:effectLst/>
                <a:latin typeface="Calibri" panose="020F0502020204030204" pitchFamily="34" charset="0"/>
                <a:ea typeface="Georgia" panose="02040502050405020303" pitchFamily="18" charset="0"/>
                <a:cs typeface="Calibri" panose="020F0502020204030204" pitchFamily="34" charset="0"/>
              </a:rPr>
              <a:t>W </a:t>
            </a:r>
            <a:r>
              <a:rPr lang="en-US" sz="2200" dirty="0">
                <a:effectLst/>
                <a:latin typeface="Calibri" panose="020F0502020204030204" pitchFamily="34" charset="0"/>
                <a:ea typeface="Georgia" panose="02040502050405020303" pitchFamily="18" charset="0"/>
                <a:cs typeface="Calibri" panose="020F0502020204030204" pitchFamily="34" charset="0"/>
              </a:rPr>
              <a:t>going towards the output</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 are changed such that the output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strongest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Ω</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still</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enhanced</a:t>
            </a:r>
            <a:r>
              <a:rPr lang="en-US" sz="2200" dirty="0">
                <a:latin typeface="Calibri" panose="020F0502020204030204" pitchFamily="34" charset="0"/>
                <a:ea typeface="Georgia" panose="02040502050405020303" pitchFamily="18" charset="0"/>
                <a:cs typeface="Calibri" panose="020F0502020204030204" pitchFamily="34" charset="0"/>
              </a:rPr>
              <a:t>.</a:t>
            </a:r>
          </a:p>
          <a:p>
            <a:pPr marL="0" indent="0">
              <a:spcBef>
                <a:spcPts val="40"/>
              </a:spcBef>
              <a:buNone/>
            </a:pPr>
            <a:r>
              <a:rPr lang="en-US" sz="2200" b="1" dirty="0">
                <a:effectLst/>
                <a:latin typeface="Calibri" panose="020F0502020204030204" pitchFamily="34" charset="0"/>
                <a:ea typeface="Arial" panose="020B0604020202020204" pitchFamily="34" charset="0"/>
                <a:cs typeface="Calibri" panose="020F0502020204030204" pitchFamily="34" charset="0"/>
              </a:rPr>
              <a:t>2. Resonance</a:t>
            </a:r>
            <a:r>
              <a:rPr lang="en-US" sz="2200" b="1" spc="1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and</a:t>
            </a:r>
            <a:r>
              <a:rPr lang="en-US" sz="2200" b="1" spc="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bottom-up</a:t>
            </a:r>
            <a:r>
              <a:rPr lang="en-US" sz="2200" b="1" spc="-30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learning</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marL="102870" marR="635" algn="just">
              <a:lnSpc>
                <a:spcPct val="106000"/>
              </a:lnSpc>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The training of the backward weights 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matrix</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V</a:t>
            </a:r>
            <a:r>
              <a:rPr lang="en-US" sz="2200" i="1"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bit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tricky.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102870" marR="635" algn="just">
              <a:lnSpc>
                <a:spcPct val="106000"/>
              </a:lnSpc>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Only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weights of the respective winner neuron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 trained towards the input layer 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our</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current</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pattern</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used</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teaching input.</a:t>
            </a:r>
          </a:p>
          <a:p>
            <a:pPr marL="102870" marR="635" algn="just">
              <a:lnSpc>
                <a:spcPct val="106000"/>
              </a:lnSpc>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Thus, the network is trained 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enhance</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vectors.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algn="l"/>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2267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31CFE-E89F-47C6-951C-CF005687169E}"/>
              </a:ext>
            </a:extLst>
          </p:cNvPr>
          <p:cNvSpPr>
            <a:spLocks noGrp="1"/>
          </p:cNvSpPr>
          <p:nvPr>
            <p:ph sz="quarter" idx="1"/>
          </p:nvPr>
        </p:nvSpPr>
        <p:spPr>
          <a:xfrm>
            <a:off x="228600" y="228600"/>
            <a:ext cx="8686800" cy="6324600"/>
          </a:xfrm>
        </p:spPr>
        <p:txBody>
          <a:bodyPr>
            <a:noAutofit/>
          </a:bodyPr>
          <a:lstStyle/>
          <a:p>
            <a:pPr marL="66675" marR="1162050" indent="0" algn="just">
              <a:lnSpc>
                <a:spcPct val="107000"/>
              </a:lnSpc>
              <a:spcBef>
                <a:spcPts val="1510"/>
              </a:spcBef>
              <a:buNone/>
            </a:pPr>
            <a:r>
              <a:rPr lang="en-US" sz="2200" b="1" dirty="0">
                <a:effectLst/>
                <a:latin typeface="Calibri" panose="020F0502020204030204" pitchFamily="34" charset="0"/>
                <a:ea typeface="Arial" panose="020B0604020202020204" pitchFamily="34" charset="0"/>
                <a:cs typeface="Calibri" panose="020F0502020204030204" pitchFamily="34" charset="0"/>
              </a:rPr>
              <a:t>3. Adding</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an</a:t>
            </a:r>
            <a:r>
              <a:rPr lang="en-US" sz="2200" b="1" spc="5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output</a:t>
            </a:r>
            <a:r>
              <a:rPr lang="en-US" sz="2200" b="1" spc="5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neuron</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marL="66675" marR="1162050" indent="3175" algn="just">
              <a:lnSpc>
                <a:spcPct val="107000"/>
              </a:lnSpc>
              <a:spcBef>
                <a:spcPts val="151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It's possible that the neurons are equally active or that many neurons are triggered, resulting in a network that is undecided.</a:t>
            </a:r>
          </a:p>
          <a:p>
            <a:pPr marL="66675" marR="1162050" indent="3175" algn="just">
              <a:lnSpc>
                <a:spcPct val="107000"/>
              </a:lnSpc>
              <a:spcBef>
                <a:spcPts val="151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In this case, the control neurons' methods activate a signal that causes a new output neuron to be inserted.</a:t>
            </a:r>
          </a:p>
          <a:p>
            <a:pPr marL="66675" marR="1162050" indent="3175" algn="just">
              <a:lnSpc>
                <a:spcPct val="107000"/>
              </a:lnSpc>
              <a:spcBef>
                <a:spcPts val="151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The current pattern is then assigned to this output neuron, and the weight settings of the new neuron are trained in the same way as before.</a:t>
            </a:r>
          </a:p>
          <a:p>
            <a:pPr marL="66675" marR="1162050" indent="3175" algn="just">
              <a:lnSpc>
                <a:spcPct val="107000"/>
              </a:lnSpc>
              <a:spcBef>
                <a:spcPts val="151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As a result, a key feature of this system is its ability to not only divide inputs into classes and discover new classes, but also to tell us what a typical representative of a class looks like after an output neuron is activated.</a:t>
            </a:r>
          </a:p>
          <a:p>
            <a:pPr marL="66675" marR="1162050" indent="3175" algn="just">
              <a:lnSpc>
                <a:spcPct val="107000"/>
              </a:lnSpc>
              <a:spcBef>
                <a:spcPts val="1510"/>
              </a:spcBef>
              <a:spcAft>
                <a:spcPts val="0"/>
              </a:spcAft>
            </a:pPr>
            <a:r>
              <a:rPr lang="en-US"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However, the algorithm can often only detect patterns to a limited extent.</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8249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FB3E0F-0449-4924-BC06-E6A69FF7506F}"/>
              </a:ext>
            </a:extLst>
          </p:cNvPr>
          <p:cNvSpPr>
            <a:spLocks noGrp="1"/>
          </p:cNvSpPr>
          <p:nvPr>
            <p:ph sz="quarter" idx="1"/>
          </p:nvPr>
        </p:nvSpPr>
        <p:spPr>
          <a:xfrm>
            <a:off x="381000" y="381000"/>
            <a:ext cx="8382000" cy="6248400"/>
          </a:xfrm>
        </p:spPr>
        <p:txBody>
          <a:bodyPr>
            <a:normAutofit/>
          </a:bodyPr>
          <a:lstStyle/>
          <a:p>
            <a:pPr marL="0" indent="0">
              <a:lnSpc>
                <a:spcPct val="150000"/>
              </a:lnSpc>
              <a:buNone/>
            </a:pPr>
            <a:r>
              <a:rPr lang="en-US" sz="2200" b="1" dirty="0">
                <a:effectLst/>
                <a:latin typeface="Calibri" panose="020F0502020204030204" pitchFamily="34" charset="0"/>
                <a:ea typeface="Arial" panose="020B0604020202020204" pitchFamily="34" charset="0"/>
                <a:cs typeface="Calibri" panose="020F0502020204030204" pitchFamily="34" charset="0"/>
              </a:rPr>
              <a:t>Extensions: </a:t>
            </a:r>
            <a:r>
              <a:rPr lang="en-US" sz="2200" b="1"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ART</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networks</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have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often</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been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extended.</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548005" marR="946150" algn="just">
              <a:lnSpc>
                <a:spcPct val="150000"/>
              </a:lnSpc>
              <a:spcAft>
                <a:spcPts val="0"/>
              </a:spcAft>
            </a:pPr>
            <a:r>
              <a:rPr lang="en-US" sz="2200" b="1" dirty="0">
                <a:effectLst/>
                <a:latin typeface="Calibri" panose="020F0502020204030204" pitchFamily="34" charset="0"/>
                <a:ea typeface="Georgia" panose="02040502050405020303" pitchFamily="18" charset="0"/>
                <a:cs typeface="Calibri" panose="020F0502020204030204" pitchFamily="34" charset="0"/>
              </a:rPr>
              <a:t>ART-2 </a:t>
            </a:r>
            <a:r>
              <a:rPr lang="en-US" sz="2200" dirty="0">
                <a:effectLst/>
                <a:latin typeface="Calibri" panose="020F0502020204030204" pitchFamily="34" charset="0"/>
                <a:ea typeface="Georgia" panose="02040502050405020303" pitchFamily="18" charset="0"/>
                <a:cs typeface="Calibri" panose="020F0502020204030204" pitchFamily="34" charset="0"/>
              </a:rPr>
              <a:t>is extended to continuous</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inputs and additionally offers (in an ex</a:t>
            </a:r>
            <a:r>
              <a:rPr lang="en-US" sz="2200" spc="-5" dirty="0">
                <a:effectLst/>
                <a:latin typeface="Calibri" panose="020F0502020204030204" pitchFamily="34" charset="0"/>
                <a:ea typeface="Georgia" panose="02040502050405020303" pitchFamily="18" charset="0"/>
                <a:cs typeface="Calibri" panose="020F0502020204030204" pitchFamily="34" charset="0"/>
              </a:rPr>
              <a:t>tension called </a:t>
            </a:r>
            <a:r>
              <a:rPr lang="en-US" sz="2200" b="1" spc="-5" dirty="0">
                <a:effectLst/>
                <a:latin typeface="Calibri" panose="020F0502020204030204" pitchFamily="34" charset="0"/>
                <a:ea typeface="Georgia" panose="02040502050405020303" pitchFamily="18" charset="0"/>
                <a:cs typeface="Calibri" panose="020F0502020204030204" pitchFamily="34" charset="0"/>
              </a:rPr>
              <a:t>ART-2A</a:t>
            </a:r>
            <a:r>
              <a:rPr lang="en-US" sz="2200" spc="-5" dirty="0">
                <a:effectLst/>
                <a:latin typeface="Calibri" panose="020F0502020204030204" pitchFamily="34" charset="0"/>
                <a:ea typeface="Georgia" panose="02040502050405020303" pitchFamily="18" charset="0"/>
                <a:cs typeface="Calibri" panose="020F0502020204030204" pitchFamily="34" charset="0"/>
              </a:rPr>
              <a:t>) enhancements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learning speed which results in additional</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control</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layers.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548005" marR="975995" algn="just">
              <a:lnSpc>
                <a:spcPct val="150000"/>
              </a:lnSpc>
              <a:spcBef>
                <a:spcPts val="705"/>
              </a:spcBef>
              <a:spcAft>
                <a:spcPts val="0"/>
              </a:spcAft>
            </a:pPr>
            <a:r>
              <a:rPr lang="en-US" sz="2200" b="1" dirty="0">
                <a:effectLst/>
                <a:latin typeface="Calibri" panose="020F0502020204030204" pitchFamily="34" charset="0"/>
                <a:ea typeface="Georgia" panose="02040502050405020303" pitchFamily="18" charset="0"/>
                <a:cs typeface="Calibri" panose="020F0502020204030204" pitchFamily="34" charset="0"/>
              </a:rPr>
              <a:t>ART-3 </a:t>
            </a:r>
            <a:r>
              <a:rPr lang="en-US" sz="2200" dirty="0">
                <a:effectLst/>
                <a:latin typeface="Calibri" panose="020F0502020204030204" pitchFamily="34" charset="0"/>
                <a:ea typeface="Georgia" panose="02040502050405020303" pitchFamily="18" charset="0"/>
                <a:cs typeface="Calibri" panose="020F0502020204030204" pitchFamily="34" charset="0"/>
              </a:rPr>
              <a:t>improves the learning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ability of ART-2 by adapting additional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biological processes such as the chemical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processes</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within</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synapses.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spTree>
    <p:extLst>
      <p:ext uri="{BB962C8B-B14F-4D97-AF65-F5344CB8AC3E}">
        <p14:creationId xmlns:p14="http://schemas.microsoft.com/office/powerpoint/2010/main" val="1599741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888FCA-5744-4D9A-A8C0-6937E6D96AAB}"/>
              </a:ext>
            </a:extLst>
          </p:cNvPr>
          <p:cNvPicPr>
            <a:picLocks noGrp="1" noChangeAspect="1"/>
          </p:cNvPicPr>
          <p:nvPr>
            <p:ph sz="quarter" idx="1"/>
          </p:nvPr>
        </p:nvPicPr>
        <p:blipFill>
          <a:blip r:embed="rId2"/>
          <a:stretch>
            <a:fillRect/>
          </a:stretch>
        </p:blipFill>
        <p:spPr>
          <a:xfrm>
            <a:off x="457200" y="533400"/>
            <a:ext cx="2971800" cy="2895600"/>
          </a:xfrm>
        </p:spPr>
      </p:pic>
      <p:pic>
        <p:nvPicPr>
          <p:cNvPr id="7" name="Picture 6">
            <a:extLst>
              <a:ext uri="{FF2B5EF4-FFF2-40B4-BE49-F238E27FC236}">
                <a16:creationId xmlns:a16="http://schemas.microsoft.com/office/drawing/2014/main" id="{E3666D7A-23B9-444C-A607-3847E8C30A55}"/>
              </a:ext>
            </a:extLst>
          </p:cNvPr>
          <p:cNvPicPr>
            <a:picLocks noChangeAspect="1"/>
          </p:cNvPicPr>
          <p:nvPr/>
        </p:nvPicPr>
        <p:blipFill>
          <a:blip r:embed="rId3"/>
          <a:stretch>
            <a:fillRect/>
          </a:stretch>
        </p:blipFill>
        <p:spPr>
          <a:xfrm>
            <a:off x="4114800" y="762000"/>
            <a:ext cx="3352800" cy="2667000"/>
          </a:xfrm>
          <a:prstGeom prst="rect">
            <a:avLst/>
          </a:prstGeom>
        </p:spPr>
      </p:pic>
      <p:pic>
        <p:nvPicPr>
          <p:cNvPr id="9" name="Picture 8">
            <a:extLst>
              <a:ext uri="{FF2B5EF4-FFF2-40B4-BE49-F238E27FC236}">
                <a16:creationId xmlns:a16="http://schemas.microsoft.com/office/drawing/2014/main" id="{F41EB4A2-E4BA-4FFC-B063-F315527D3002}"/>
              </a:ext>
            </a:extLst>
          </p:cNvPr>
          <p:cNvPicPr>
            <a:picLocks noChangeAspect="1"/>
          </p:cNvPicPr>
          <p:nvPr/>
        </p:nvPicPr>
        <p:blipFill>
          <a:blip r:embed="rId4"/>
          <a:stretch>
            <a:fillRect/>
          </a:stretch>
        </p:blipFill>
        <p:spPr>
          <a:xfrm>
            <a:off x="381000" y="3581400"/>
            <a:ext cx="3189514" cy="2743200"/>
          </a:xfrm>
          <a:prstGeom prst="rect">
            <a:avLst/>
          </a:prstGeom>
        </p:spPr>
      </p:pic>
      <p:pic>
        <p:nvPicPr>
          <p:cNvPr id="11" name="Picture 10">
            <a:extLst>
              <a:ext uri="{FF2B5EF4-FFF2-40B4-BE49-F238E27FC236}">
                <a16:creationId xmlns:a16="http://schemas.microsoft.com/office/drawing/2014/main" id="{45E9FD2B-A0FD-4771-875A-1808C39C71C3}"/>
              </a:ext>
            </a:extLst>
          </p:cNvPr>
          <p:cNvPicPr>
            <a:picLocks noChangeAspect="1"/>
          </p:cNvPicPr>
          <p:nvPr/>
        </p:nvPicPr>
        <p:blipFill>
          <a:blip r:embed="rId5"/>
          <a:stretch>
            <a:fillRect/>
          </a:stretch>
        </p:blipFill>
        <p:spPr>
          <a:xfrm>
            <a:off x="4114800" y="3745859"/>
            <a:ext cx="3853543" cy="2128205"/>
          </a:xfrm>
          <a:prstGeom prst="rect">
            <a:avLst/>
          </a:prstGeom>
        </p:spPr>
      </p:pic>
    </p:spTree>
    <p:extLst>
      <p:ext uri="{BB962C8B-B14F-4D97-AF65-F5344CB8AC3E}">
        <p14:creationId xmlns:p14="http://schemas.microsoft.com/office/powerpoint/2010/main" val="1155295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aptive Resonance Theory">
            <a:extLst>
              <a:ext uri="{FF2B5EF4-FFF2-40B4-BE49-F238E27FC236}">
                <a16:creationId xmlns:a16="http://schemas.microsoft.com/office/drawing/2014/main" id="{52DDB412-2CBA-4C91-B388-DEC411E19C2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36361" y="457200"/>
            <a:ext cx="8119516"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17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1B3BC6-D12F-412A-85D3-E6CEFBCA02B7}"/>
              </a:ext>
            </a:extLst>
          </p:cNvPr>
          <p:cNvSpPr>
            <a:spLocks noGrp="1"/>
          </p:cNvSpPr>
          <p:nvPr>
            <p:ph sz="quarter" idx="1"/>
          </p:nvPr>
        </p:nvSpPr>
        <p:spPr>
          <a:xfrm>
            <a:off x="228600" y="304800"/>
            <a:ext cx="8686800" cy="6400800"/>
          </a:xfrm>
        </p:spPr>
        <p:txBody>
          <a:bodyPr/>
          <a:lstStyle/>
          <a:p>
            <a:pPr marL="0" indent="0" algn="ctr">
              <a:buNone/>
            </a:pPr>
            <a:r>
              <a:rPr lang="en-US" b="1" dirty="0"/>
              <a:t>Competitive learning</a:t>
            </a:r>
          </a:p>
          <a:p>
            <a:endParaRPr lang="en-IN" dirty="0"/>
          </a:p>
        </p:txBody>
      </p:sp>
      <p:pic>
        <p:nvPicPr>
          <p:cNvPr id="5" name="Picture 4">
            <a:extLst>
              <a:ext uri="{FF2B5EF4-FFF2-40B4-BE49-F238E27FC236}">
                <a16:creationId xmlns:a16="http://schemas.microsoft.com/office/drawing/2014/main" id="{10435587-938F-4391-8C04-A91D02A96D9A}"/>
              </a:ext>
            </a:extLst>
          </p:cNvPr>
          <p:cNvPicPr>
            <a:picLocks noChangeAspect="1"/>
          </p:cNvPicPr>
          <p:nvPr/>
        </p:nvPicPr>
        <p:blipFill>
          <a:blip r:embed="rId2"/>
          <a:stretch>
            <a:fillRect/>
          </a:stretch>
        </p:blipFill>
        <p:spPr>
          <a:xfrm>
            <a:off x="1752600" y="2057400"/>
            <a:ext cx="5029200" cy="3657600"/>
          </a:xfrm>
          <a:prstGeom prst="rect">
            <a:avLst/>
          </a:prstGeom>
        </p:spPr>
      </p:pic>
    </p:spTree>
    <p:extLst>
      <p:ext uri="{BB962C8B-B14F-4D97-AF65-F5344CB8AC3E}">
        <p14:creationId xmlns:p14="http://schemas.microsoft.com/office/powerpoint/2010/main" val="223481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B3ED2-3FB2-4BA1-AACE-FA2BEA245771}"/>
              </a:ext>
            </a:extLst>
          </p:cNvPr>
          <p:cNvSpPr>
            <a:spLocks noGrp="1"/>
          </p:cNvSpPr>
          <p:nvPr>
            <p:ph sz="quarter" idx="1"/>
          </p:nvPr>
        </p:nvSpPr>
        <p:spPr>
          <a:xfrm>
            <a:off x="304800" y="304800"/>
            <a:ext cx="8610600" cy="6248400"/>
          </a:xfrm>
        </p:spPr>
        <p:txBody>
          <a:bodyPr>
            <a:normAutofit/>
          </a:bodyPr>
          <a:lstStyle/>
          <a:p>
            <a:pPr marL="457200" lvl="1" indent="0">
              <a:spcBef>
                <a:spcPts val="315"/>
              </a:spcBef>
              <a:spcAft>
                <a:spcPts val="0"/>
              </a:spcAft>
              <a:buClr>
                <a:srgbClr val="42536F"/>
              </a:buClr>
              <a:buSzPts val="1400"/>
              <a:buNone/>
              <a:tabLst>
                <a:tab pos="525780" algn="l"/>
              </a:tabLst>
            </a:pPr>
            <a:endParaRPr lang="en-US" sz="1400" b="1" dirty="0">
              <a:solidFill>
                <a:srgbClr val="42536F"/>
              </a:solidFill>
              <a:effectLst/>
              <a:latin typeface="Arial" panose="020B0604020202020204" pitchFamily="34" charset="0"/>
              <a:ea typeface="Arial" panose="020B0604020202020204" pitchFamily="34" charset="0"/>
            </a:endParaRPr>
          </a:p>
          <a:p>
            <a:pPr marL="0" indent="0">
              <a:lnSpc>
                <a:spcPct val="150000"/>
              </a:lnSpc>
              <a:buNone/>
            </a:pPr>
            <a:r>
              <a:rPr lang="en-US" sz="2200" b="1" dirty="0">
                <a:effectLst/>
                <a:latin typeface="Calibri" panose="020F0502020204030204" pitchFamily="34" charset="0"/>
                <a:ea typeface="Georgia" panose="02040502050405020303" pitchFamily="18" charset="0"/>
                <a:cs typeface="Calibri" panose="020F0502020204030204" pitchFamily="34" charset="0"/>
              </a:rPr>
              <a:t>Structure:</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Typically, SOMs have – like our brain –</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task to map a high-dimensional input</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a:t>
            </a:r>
            <a:r>
              <a:rPr lang="en-US" sz="2200" spc="2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dimensions)</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onto</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areas</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1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low-dimensional </a:t>
            </a:r>
            <a:r>
              <a:rPr lang="en-US" sz="2200" b="1" dirty="0">
                <a:effectLst/>
                <a:latin typeface="Calibri" panose="020F0502020204030204" pitchFamily="34" charset="0"/>
                <a:ea typeface="Georgia" panose="02040502050405020303" pitchFamily="18" charset="0"/>
                <a:cs typeface="Calibri" panose="020F0502020204030204" pitchFamily="34" charset="0"/>
              </a:rPr>
              <a:t>grid</a:t>
            </a:r>
            <a:r>
              <a:rPr lang="en-US" sz="2200" b="1"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 cells (G dimensions)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draw a map of the high-dimensional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To generate this map,</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SOM simply obtains arbitrary many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points of the input space.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During the input</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points,</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SOM</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will</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try</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cover</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 good as possible the positions on which</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points appear by its neurons.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This particularly means, that every neuron can be</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assigned to a certain position in the input</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spTree>
    <p:extLst>
      <p:ext uri="{BB962C8B-B14F-4D97-AF65-F5344CB8AC3E}">
        <p14:creationId xmlns:p14="http://schemas.microsoft.com/office/powerpoint/2010/main" val="1366352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0F9A7-3142-410A-9D1F-B0A46E4B2397}"/>
              </a:ext>
            </a:extLst>
          </p:cNvPr>
          <p:cNvSpPr>
            <a:spLocks noGrp="1"/>
          </p:cNvSpPr>
          <p:nvPr>
            <p:ph sz="quarter" idx="1"/>
          </p:nvPr>
        </p:nvSpPr>
        <p:spPr>
          <a:xfrm>
            <a:off x="381000" y="228600"/>
            <a:ext cx="8458200" cy="6324600"/>
          </a:xfrm>
        </p:spPr>
        <p:txBody>
          <a:bodyPr>
            <a:normAutofit fontScale="85000" lnSpcReduction="20000"/>
          </a:bodyPr>
          <a:lstStyle/>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There are two spaces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SOMs</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working:</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lvl="1">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-dimensional</a:t>
            </a:r>
            <a:r>
              <a:rPr lang="en-US" sz="2200" spc="1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578485" lvl="1">
              <a:lnSpc>
                <a:spcPct val="150000"/>
              </a:lnSpc>
              <a:tabLst>
                <a:tab pos="1331595" algn="l"/>
              </a:tabLst>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G-dimensional</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grid</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lying</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indicates</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neighborhood</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relationships between</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1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therefore</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a:t>
            </a:r>
            <a:r>
              <a:rPr lang="en-US" sz="2200" spc="1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topology.</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 In a one-dimensional grid, the neurons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could be,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 instance,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like pearls on 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string.</a:t>
            </a: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Every neuron would have exactly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two neighbors (except for the two end neurons). </a:t>
            </a: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A two-dimensional grid could be 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square array of neurons.</a:t>
            </a: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Another possible array in two-dimensional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space would be some kind of honeycomb</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shape.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Irregular topologies are possible,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too, but not very often.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spcBef>
                <a:spcPts val="50"/>
              </a:spcBef>
            </a:pPr>
            <a:r>
              <a:rPr lang="en-US" sz="2200" dirty="0">
                <a:effectLst/>
                <a:latin typeface="Calibri" panose="020F0502020204030204" pitchFamily="34" charset="0"/>
                <a:ea typeface="Georgia" panose="02040502050405020303" pitchFamily="18" charset="0"/>
                <a:cs typeface="Calibri" panose="020F0502020204030204" pitchFamily="34" charset="0"/>
              </a:rPr>
              <a:t>Topologies with</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more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dimensions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considerably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more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neighborhood relationships would also be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possible,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but</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due</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their</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lack</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visualiza</a:t>
            </a:r>
            <a:r>
              <a:rPr lang="en-US" sz="2200" spc="-5" dirty="0">
                <a:effectLst/>
                <a:latin typeface="Calibri" panose="020F0502020204030204" pitchFamily="34" charset="0"/>
                <a:ea typeface="Georgia" panose="02040502050405020303" pitchFamily="18" charset="0"/>
                <a:cs typeface="Calibri" panose="020F0502020204030204" pitchFamily="34" charset="0"/>
              </a:rPr>
              <a:t>tion</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capability</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they</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not</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employed</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very</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often.</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spTree>
    <p:extLst>
      <p:ext uri="{BB962C8B-B14F-4D97-AF65-F5344CB8AC3E}">
        <p14:creationId xmlns:p14="http://schemas.microsoft.com/office/powerpoint/2010/main" val="4036742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47161</TotalTime>
  <Words>4890</Words>
  <Application>Microsoft Office PowerPoint</Application>
  <PresentationFormat>On-screen Show (4:3)</PresentationFormat>
  <Paragraphs>375</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Franklin Gothic Book</vt:lpstr>
      <vt:lpstr>Georgia</vt:lpstr>
      <vt:lpstr>LMMathItalic10-Regular</vt:lpstr>
      <vt:lpstr>Perpetua</vt:lpstr>
      <vt:lpstr>Source Sans Pro</vt:lpstr>
      <vt:lpstr>Wingdings 2</vt:lpstr>
      <vt:lpstr>Equity</vt:lpstr>
      <vt:lpstr>SRM INSTITUTE OF SCIENCE AND TECHNOLOGY, CHENNAI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INSTITUTE OF SCIENCE AND TECHNOLOGY, CHENNAI</dc:title>
  <dc:creator>My PC</dc:creator>
  <cp:lastModifiedBy>sasikala silambarasan</cp:lastModifiedBy>
  <cp:revision>2140</cp:revision>
  <dcterms:created xsi:type="dcterms:W3CDTF">2006-08-16T00:00:00Z</dcterms:created>
  <dcterms:modified xsi:type="dcterms:W3CDTF">2022-10-31T12:25:12Z</dcterms:modified>
</cp:coreProperties>
</file>